
<file path=[Content_Types].xml><?xml version="1.0" encoding="utf-8"?>
<Types xmlns="http://schemas.openxmlformats.org/package/2006/content-types">
  <Default ContentType="image/svg+xml" Extension="sv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12192000"/>
  <p:notesSz cx="6858000" cy="12192000"/>
  <p:defaultTextStyle>
    <a:defPPr lvl="0"/>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C22544A-7EE6-4342-B048-85BDC9FD1C3A}" styleName="Srednji stil 2 - Isticanje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tableStyles" Target="tableStyles1.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351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mailto:dprkacin@gmail.com;" TargetMode="External"/><Relationship Id="rId13" Type="http://schemas.openxmlformats.org/officeDocument/2006/relationships/hyperlink" Target="mailto:simickristina08@gmail.com;" TargetMode="External"/><Relationship Id="rId18" Type="http://schemas.openxmlformats.org/officeDocument/2006/relationships/hyperlink" Target="mailto:franjojjkuc@gmail.com;" TargetMode="External"/><Relationship Id="rId3" Type="http://schemas.openxmlformats.org/officeDocument/2006/relationships/hyperlink" Target="mailto:sokac755@gmail.com;" TargetMode="External"/><Relationship Id="rId21" Type="http://schemas.openxmlformats.org/officeDocument/2006/relationships/hyperlink" Target="mailto:cutura.marijan123@gmail.com;" TargetMode="External"/><Relationship Id="rId7" Type="http://schemas.openxmlformats.org/officeDocument/2006/relationships/hyperlink" Target="mailto:goranbatinic4@gmail.com;" TargetMode="External"/><Relationship Id="rId12" Type="http://schemas.openxmlformats.org/officeDocument/2006/relationships/hyperlink" Target="mailto:antecurcic2505@gmail.com;" TargetMode="External"/><Relationship Id="rId17" Type="http://schemas.openxmlformats.org/officeDocument/2006/relationships/hyperlink" Target="mailto:kneznikola5@gmail.com;" TargetMode="External"/><Relationship Id="rId2" Type="http://schemas.openxmlformats.org/officeDocument/2006/relationships/notesSlide" Target="../notesSlides/notesSlide8.xml"/><Relationship Id="rId16" Type="http://schemas.openxmlformats.org/officeDocument/2006/relationships/hyperlink" Target="mailto:ivica9juric@gmail.com;" TargetMode="External"/><Relationship Id="rId20" Type="http://schemas.openxmlformats.org/officeDocument/2006/relationships/hyperlink" Target="mailto:msolar.ivanjska@gmail.com;" TargetMode="External"/><Relationship Id="rId1" Type="http://schemas.openxmlformats.org/officeDocument/2006/relationships/slideLayout" Target="../slideLayouts/slideLayout1.xml"/><Relationship Id="rId6" Type="http://schemas.openxmlformats.org/officeDocument/2006/relationships/hyperlink" Target="mailto:nikjosip@gmail.com;" TargetMode="External"/><Relationship Id="rId11" Type="http://schemas.openxmlformats.org/officeDocument/2006/relationships/hyperlink" Target="mailto:goran.milic983@gmail.com;" TargetMode="External"/><Relationship Id="rId24" Type="http://schemas.openxmlformats.org/officeDocument/2006/relationships/hyperlink" Target="mailto:geljicmv@gmail.com;" TargetMode="External"/><Relationship Id="rId5" Type="http://schemas.openxmlformats.org/officeDocument/2006/relationships/hyperlink" Target="mailto:vinko_18@hotmail.com;" TargetMode="External"/><Relationship Id="rId15" Type="http://schemas.openxmlformats.org/officeDocument/2006/relationships/hyperlink" Target="mailto:borovicadoo@gmail.com;" TargetMode="External"/><Relationship Id="rId23" Type="http://schemas.openxmlformats.org/officeDocument/2006/relationships/hyperlink" Target="mailto:josip.jerkovic1@gmail.com;" TargetMode="External"/><Relationship Id="rId10" Type="http://schemas.openxmlformats.org/officeDocument/2006/relationships/hyperlink" Target="mailto:igor.sarajevo@live.com;" TargetMode="External"/><Relationship Id="rId19" Type="http://schemas.openxmlformats.org/officeDocument/2006/relationships/hyperlink" Target="mailto:ljiljana.dosen@gradgradiska.com;" TargetMode="External"/><Relationship Id="rId4" Type="http://schemas.openxmlformats.org/officeDocument/2006/relationships/hyperlink" Target="mailto:brkicmato@gmail.com;" TargetMode="External"/><Relationship Id="rId9" Type="http://schemas.openxmlformats.org/officeDocument/2006/relationships/hyperlink" Target="mailto:slaven.corluka@hotmail.com;" TargetMode="External"/><Relationship Id="rId14" Type="http://schemas.openxmlformats.org/officeDocument/2006/relationships/hyperlink" Target="mailto:miseticantonija1@gmail.com;" TargetMode="External"/><Relationship Id="rId22" Type="http://schemas.openxmlformats.org/officeDocument/2006/relationships/hyperlink" Target="mailto:nedeljkoperic@hot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3B45"/>
        </a:solidFill>
        <a:effectLst/>
      </p:bgPr>
    </p:bg>
    <p:spTree>
      <p:nvGrpSpPr>
        <p:cNvPr id="1" name=""/>
        <p:cNvGrpSpPr/>
        <p:nvPr/>
      </p:nvGrpSpPr>
      <p:grpSpPr>
        <a:xfrm>
          <a:off x="0" y="0"/>
          <a:ext cx="0" cy="0"/>
          <a:chOff x="0" y="0"/>
          <a:chExt cx="0" cy="0"/>
        </a:xfrm>
      </p:grpSpPr>
      <p:sp>
        <p:nvSpPr>
          <p:cNvPr id="5" name="Text 3"/>
          <p:cNvSpPr/>
          <p:nvPr/>
        </p:nvSpPr>
        <p:spPr>
          <a:xfrm>
            <a:off x="822960" y="1417320"/>
            <a:ext cx="9144000" cy="365760"/>
          </a:xfrm>
          <a:prstGeom prst="rect">
            <a:avLst/>
          </a:prstGeom>
          <a:noFill/>
          <a:ln/>
        </p:spPr>
        <p:txBody>
          <a:bodyPr wrap="square" lIns="0" tIns="0" rIns="0" bIns="0" rtlCol="0" anchor="ctr"/>
          <a:lstStyle/>
          <a:p>
            <a:pPr marL="0" indent="0">
              <a:buNone/>
            </a:pPr>
            <a:r>
              <a:rPr lang="en-US" sz="1400" b="1" kern="0" spc="200" dirty="0">
                <a:solidFill>
                  <a:srgbClr val="FF6B4A"/>
                </a:solidFill>
                <a:latin typeface="Calibri" pitchFamily="34" charset="0"/>
                <a:ea typeface="Calibri" pitchFamily="34" charset="-122"/>
                <a:cs typeface="Calibri" pitchFamily="34" charset="-120"/>
              </a:rPr>
              <a:t>OPĆI IZBORI U BOSNI I HERCEGOVINI · 2026.</a:t>
            </a:r>
            <a:endParaRPr lang="en-US" sz="1400" dirty="0"/>
          </a:p>
        </p:txBody>
      </p:sp>
      <p:sp>
        <p:nvSpPr>
          <p:cNvPr id="6" name="Text 4"/>
          <p:cNvSpPr/>
          <p:nvPr/>
        </p:nvSpPr>
        <p:spPr>
          <a:xfrm>
            <a:off x="777240" y="1874520"/>
            <a:ext cx="9692640" cy="1920240"/>
          </a:xfrm>
          <a:prstGeom prst="rect">
            <a:avLst/>
          </a:prstGeom>
          <a:noFill/>
          <a:ln/>
        </p:spPr>
        <p:txBody>
          <a:bodyPr wrap="square" lIns="0" tIns="0" rIns="0" bIns="0" rtlCol="0" anchor="ctr"/>
          <a:lstStyle/>
          <a:p>
            <a:pPr marL="0" indent="0">
              <a:lnSpc>
                <a:spcPct val="108000"/>
              </a:lnSpc>
              <a:buNone/>
            </a:pPr>
            <a:r>
              <a:rPr lang="en-US" sz="4400" b="1" dirty="0">
                <a:solidFill>
                  <a:srgbClr val="FFFFFF"/>
                </a:solidFill>
                <a:latin typeface="Calibri" pitchFamily="34" charset="0"/>
                <a:ea typeface="Calibri" pitchFamily="34" charset="-122"/>
                <a:cs typeface="Calibri" pitchFamily="34" charset="-120"/>
              </a:rPr>
              <a:t>Upute za prijavu za glasovanje</a:t>
            </a:r>
            <a:endParaRPr lang="en-US" sz="4400" dirty="0"/>
          </a:p>
          <a:p>
            <a:pPr marL="0" indent="0">
              <a:lnSpc>
                <a:spcPct val="108000"/>
              </a:lnSpc>
              <a:buNone/>
            </a:pPr>
            <a:r>
              <a:rPr lang="en-US" sz="4400" b="1" dirty="0">
                <a:solidFill>
                  <a:srgbClr val="FFFFFF"/>
                </a:solidFill>
                <a:latin typeface="Calibri" pitchFamily="34" charset="0"/>
                <a:ea typeface="Calibri" pitchFamily="34" charset="-122"/>
                <a:cs typeface="Calibri" pitchFamily="34" charset="-120"/>
              </a:rPr>
              <a:t>izvan Bosne i Hercegovine</a:t>
            </a:r>
            <a:endParaRPr lang="en-US" sz="4400" dirty="0"/>
          </a:p>
        </p:txBody>
      </p:sp>
      <p:sp>
        <p:nvSpPr>
          <p:cNvPr id="7" name="Shape 5"/>
          <p:cNvSpPr/>
          <p:nvPr/>
        </p:nvSpPr>
        <p:spPr>
          <a:xfrm>
            <a:off x="822960" y="3977640"/>
            <a:ext cx="2011680" cy="0"/>
          </a:xfrm>
          <a:prstGeom prst="line">
            <a:avLst/>
          </a:prstGeom>
          <a:noFill/>
          <a:ln w="25400">
            <a:solidFill>
              <a:srgbClr val="FF6B4A"/>
            </a:solidFill>
            <a:prstDash val="solid"/>
          </a:ln>
        </p:spPr>
      </p:sp>
      <p:sp>
        <p:nvSpPr>
          <p:cNvPr id="8" name="Shape 6"/>
          <p:cNvSpPr/>
          <p:nvPr/>
        </p:nvSpPr>
        <p:spPr>
          <a:xfrm>
            <a:off x="777240" y="4251960"/>
            <a:ext cx="4846320" cy="960120"/>
          </a:xfrm>
          <a:prstGeom prst="roundRect">
            <a:avLst>
              <a:gd name="adj" fmla="val 8571"/>
            </a:avLst>
          </a:prstGeom>
          <a:solidFill>
            <a:srgbClr val="07262D"/>
          </a:solidFill>
          <a:ln/>
        </p:spPr>
      </p:sp>
      <p:sp>
        <p:nvSpPr>
          <p:cNvPr id="10" name="Text 7"/>
          <p:cNvSpPr/>
          <p:nvPr/>
        </p:nvSpPr>
        <p:spPr>
          <a:xfrm>
            <a:off x="1034415" y="4246245"/>
            <a:ext cx="3794760" cy="960120"/>
          </a:xfrm>
          <a:prstGeom prst="rect">
            <a:avLst/>
          </a:prstGeom>
          <a:noFill/>
          <a:ln/>
        </p:spPr>
        <p:txBody>
          <a:bodyPr wrap="square" lIns="0" tIns="0" rIns="0" bIns="0" rtlCol="0" anchor="ctr"/>
          <a:lstStyle/>
          <a:p>
            <a:pPr marL="0" indent="0">
              <a:lnSpc>
                <a:spcPct val="118000"/>
              </a:lnSpc>
              <a:buNone/>
            </a:pPr>
            <a:r>
              <a:rPr lang="en-US" sz="1400" b="1" dirty="0">
                <a:solidFill>
                  <a:srgbClr val="CDEDE8"/>
                </a:solidFill>
                <a:latin typeface="Calibri" pitchFamily="34" charset="0"/>
                <a:ea typeface="Calibri" pitchFamily="34" charset="-122"/>
                <a:cs typeface="Calibri" pitchFamily="34" charset="-120"/>
              </a:rPr>
              <a:t>dr. sc. Goran Batinić</a:t>
            </a:r>
            <a:endParaRPr lang="en-US" sz="1400" dirty="0"/>
          </a:p>
          <a:p>
            <a:pPr marL="0" indent="0">
              <a:lnSpc>
                <a:spcPct val="118000"/>
              </a:lnSpc>
              <a:buNone/>
            </a:pPr>
            <a:r>
              <a:rPr lang="en-US" sz="1150" dirty="0">
                <a:solidFill>
                  <a:srgbClr val="CDEDE8"/>
                </a:solidFill>
                <a:latin typeface="Calibri" pitchFamily="34" charset="0"/>
                <a:ea typeface="Calibri" pitchFamily="34" charset="-122"/>
                <a:cs typeface="Calibri" pitchFamily="34" charset="-120"/>
              </a:rPr>
              <a:t>Koordinator ŽO HDZ-a BiH Županije Središnja Bosna za glasovanje izvan BiH</a:t>
            </a:r>
            <a:endParaRPr lang="en-US" sz="1400" dirty="0"/>
          </a:p>
        </p:txBody>
      </p:sp>
      <p:pic>
        <p:nvPicPr>
          <p:cNvPr id="12" name="Grafika 11" descr="Envelope with solid fill">
            <a:extLst>
              <a:ext uri="{FF2B5EF4-FFF2-40B4-BE49-F238E27FC236}">
                <a16:creationId xmlns:a16="http://schemas.microsoft.com/office/drawing/2014/main" id="{61A10ED9-F348-B2C3-23BC-D34BD2921F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76021" y="3295261"/>
            <a:ext cx="1181877" cy="118187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AF8"/>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640080"/>
          </a:xfrm>
          <a:prstGeom prst="rect">
            <a:avLst/>
          </a:prstGeom>
          <a:noFill/>
          <a:ln/>
        </p:spPr>
        <p:txBody>
          <a:bodyPr wrap="square" lIns="0" tIns="0" rIns="0" bIns="0" rtlCol="0" anchor="ctr"/>
          <a:lstStyle/>
          <a:p>
            <a:pPr marL="0" indent="0">
              <a:buNone/>
            </a:pPr>
            <a:r>
              <a:rPr lang="en-US" sz="3000" b="1" dirty="0">
                <a:solidFill>
                  <a:srgbClr val="0B3B45"/>
                </a:solidFill>
                <a:latin typeface="Calibri" pitchFamily="34" charset="0"/>
                <a:ea typeface="Calibri" pitchFamily="34" charset="-122"/>
                <a:cs typeface="Calibri" pitchFamily="34" charset="-120"/>
              </a:rPr>
              <a:t>Osnovne informacije</a:t>
            </a:r>
            <a:endParaRPr lang="en-US" sz="3000" dirty="0"/>
          </a:p>
        </p:txBody>
      </p:sp>
      <p:sp>
        <p:nvSpPr>
          <p:cNvPr id="4" name="Shape 2"/>
          <p:cNvSpPr/>
          <p:nvPr/>
        </p:nvSpPr>
        <p:spPr>
          <a:xfrm>
            <a:off x="640080" y="1600200"/>
            <a:ext cx="3493008" cy="2148840"/>
          </a:xfrm>
          <a:prstGeom prst="roundRect">
            <a:avLst>
              <a:gd name="adj" fmla="val 3830"/>
            </a:avLst>
          </a:prstGeom>
          <a:solidFill>
            <a:srgbClr val="FFFFFF"/>
          </a:solidFill>
          <a:ln/>
          <a:effectLst>
            <a:outerShdw blurRad="101600" dist="25400" dir="5400000" algn="bl" rotWithShape="0">
              <a:srgbClr val="0B3B45">
                <a:alpha val="12000"/>
              </a:srgbClr>
            </a:outerShdw>
          </a:effectLst>
        </p:spPr>
      </p:sp>
      <p:pic>
        <p:nvPicPr>
          <p:cNvPr id="5" name="Image 0" descr="preencoded.png"/>
          <p:cNvPicPr>
            <a:picLocks noChangeAspect="1"/>
          </p:cNvPicPr>
          <p:nvPr/>
        </p:nvPicPr>
        <p:blipFill>
          <a:blip r:embed="rId3"/>
          <a:stretch>
            <a:fillRect/>
          </a:stretch>
        </p:blipFill>
        <p:spPr>
          <a:xfrm>
            <a:off x="932688" y="1892808"/>
            <a:ext cx="502920" cy="502920"/>
          </a:xfrm>
          <a:prstGeom prst="rect">
            <a:avLst/>
          </a:prstGeom>
        </p:spPr>
      </p:pic>
      <p:sp>
        <p:nvSpPr>
          <p:cNvPr id="6" name="Text 3"/>
          <p:cNvSpPr/>
          <p:nvPr/>
        </p:nvSpPr>
        <p:spPr>
          <a:xfrm>
            <a:off x="932688" y="2514600"/>
            <a:ext cx="2944368" cy="36576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Rok za prijavu</a:t>
            </a:r>
            <a:endParaRPr lang="en-US" sz="1400" dirty="0"/>
          </a:p>
        </p:txBody>
      </p:sp>
      <p:sp>
        <p:nvSpPr>
          <p:cNvPr id="7" name="Text 4"/>
          <p:cNvSpPr/>
          <p:nvPr/>
        </p:nvSpPr>
        <p:spPr>
          <a:xfrm>
            <a:off x="932688" y="2898648"/>
            <a:ext cx="2944368" cy="777240"/>
          </a:xfrm>
          <a:prstGeom prst="rect">
            <a:avLst/>
          </a:prstGeom>
          <a:noFill/>
          <a:ln/>
        </p:spPr>
        <p:txBody>
          <a:bodyPr wrap="square" lIns="0" tIns="0" rIns="0" bIns="0" rtlCol="0" anchor="ctr"/>
          <a:lstStyle/>
          <a:p>
            <a:pPr marL="0" indent="0">
              <a:lnSpc>
                <a:spcPct val="115000"/>
              </a:lnSpc>
              <a:buNone/>
            </a:pPr>
            <a:r>
              <a:rPr lang="en-US" sz="1400" dirty="0">
                <a:solidFill>
                  <a:srgbClr val="0F2A30"/>
                </a:solidFill>
                <a:latin typeface="Calibri" pitchFamily="34" charset="0"/>
                <a:ea typeface="Calibri" pitchFamily="34" charset="-122"/>
                <a:cs typeface="Calibri" pitchFamily="34" charset="-120"/>
              </a:rPr>
              <a:t>Prijava birača za glasovanje putem pošte traje do 21. srpnja 2026. godine.</a:t>
            </a:r>
            <a:endParaRPr lang="en-US" sz="1400" dirty="0"/>
          </a:p>
        </p:txBody>
      </p:sp>
      <p:sp>
        <p:nvSpPr>
          <p:cNvPr id="8" name="Shape 5"/>
          <p:cNvSpPr/>
          <p:nvPr/>
        </p:nvSpPr>
        <p:spPr>
          <a:xfrm>
            <a:off x="4389120" y="1600200"/>
            <a:ext cx="3493008" cy="2148840"/>
          </a:xfrm>
          <a:prstGeom prst="roundRect">
            <a:avLst>
              <a:gd name="adj" fmla="val 3830"/>
            </a:avLst>
          </a:prstGeom>
          <a:solidFill>
            <a:srgbClr val="FFFFFF"/>
          </a:solidFill>
          <a:ln/>
          <a:effectLst>
            <a:outerShdw blurRad="101600" dist="25400" dir="5400000" algn="bl" rotWithShape="0">
              <a:srgbClr val="0B3B45">
                <a:alpha val="12000"/>
              </a:srgbClr>
            </a:outerShdw>
          </a:effectLst>
        </p:spPr>
      </p:sp>
      <p:pic>
        <p:nvPicPr>
          <p:cNvPr id="9" name="Image 1" descr="preencoded.png"/>
          <p:cNvPicPr>
            <a:picLocks noChangeAspect="1"/>
          </p:cNvPicPr>
          <p:nvPr/>
        </p:nvPicPr>
        <p:blipFill>
          <a:blip r:embed="rId4"/>
          <a:stretch>
            <a:fillRect/>
          </a:stretch>
        </p:blipFill>
        <p:spPr>
          <a:xfrm>
            <a:off x="4681728" y="1892808"/>
            <a:ext cx="502920" cy="502920"/>
          </a:xfrm>
          <a:prstGeom prst="rect">
            <a:avLst/>
          </a:prstGeom>
        </p:spPr>
      </p:pic>
      <p:sp>
        <p:nvSpPr>
          <p:cNvPr id="10" name="Text 6"/>
          <p:cNvSpPr/>
          <p:nvPr/>
        </p:nvSpPr>
        <p:spPr>
          <a:xfrm>
            <a:off x="4681728" y="2514600"/>
            <a:ext cx="2944368" cy="36576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Način prijave</a:t>
            </a:r>
            <a:endParaRPr lang="en-US" sz="1400" dirty="0"/>
          </a:p>
        </p:txBody>
      </p:sp>
      <p:sp>
        <p:nvSpPr>
          <p:cNvPr id="11" name="Text 7"/>
          <p:cNvSpPr/>
          <p:nvPr/>
        </p:nvSpPr>
        <p:spPr>
          <a:xfrm>
            <a:off x="4681728" y="2898648"/>
            <a:ext cx="2944368" cy="777240"/>
          </a:xfrm>
          <a:prstGeom prst="rect">
            <a:avLst/>
          </a:prstGeom>
          <a:noFill/>
          <a:ln/>
        </p:spPr>
        <p:txBody>
          <a:bodyPr wrap="square" lIns="0" tIns="0" rIns="0" bIns="0" rtlCol="0" anchor="ctr"/>
          <a:lstStyle/>
          <a:p>
            <a:pPr marL="0" indent="0">
              <a:lnSpc>
                <a:spcPct val="115000"/>
              </a:lnSpc>
              <a:buNone/>
            </a:pPr>
            <a:r>
              <a:rPr lang="en-US" sz="1400" dirty="0">
                <a:solidFill>
                  <a:srgbClr val="0F2A30"/>
                </a:solidFill>
                <a:latin typeface="Calibri" pitchFamily="34" charset="0"/>
                <a:ea typeface="Calibri" pitchFamily="34" charset="-122"/>
                <a:cs typeface="Calibri" pitchFamily="34" charset="-120"/>
              </a:rPr>
              <a:t>Prijava se podnosi online, putem portala e-Izbori: eizbori.izbori.ba.</a:t>
            </a:r>
            <a:endParaRPr lang="en-US" sz="1400" dirty="0"/>
          </a:p>
        </p:txBody>
      </p:sp>
      <p:sp>
        <p:nvSpPr>
          <p:cNvPr id="12" name="Shape 8"/>
          <p:cNvSpPr/>
          <p:nvPr/>
        </p:nvSpPr>
        <p:spPr>
          <a:xfrm>
            <a:off x="8138160" y="1600200"/>
            <a:ext cx="3493008" cy="2148840"/>
          </a:xfrm>
          <a:prstGeom prst="roundRect">
            <a:avLst>
              <a:gd name="adj" fmla="val 3830"/>
            </a:avLst>
          </a:prstGeom>
          <a:solidFill>
            <a:srgbClr val="FFFFFF"/>
          </a:solidFill>
          <a:ln/>
          <a:effectLst>
            <a:outerShdw blurRad="101600" dist="25400" dir="5400000" algn="bl" rotWithShape="0">
              <a:srgbClr val="0B3B45">
                <a:alpha val="12000"/>
              </a:srgbClr>
            </a:outerShdw>
          </a:effectLst>
        </p:spPr>
      </p:sp>
      <p:pic>
        <p:nvPicPr>
          <p:cNvPr id="13" name="Image 2" descr="preencoded.png"/>
          <p:cNvPicPr>
            <a:picLocks noChangeAspect="1"/>
          </p:cNvPicPr>
          <p:nvPr/>
        </p:nvPicPr>
        <p:blipFill>
          <a:blip r:embed="rId5"/>
          <a:stretch>
            <a:fillRect/>
          </a:stretch>
        </p:blipFill>
        <p:spPr>
          <a:xfrm>
            <a:off x="8430768" y="1892808"/>
            <a:ext cx="502920" cy="502920"/>
          </a:xfrm>
          <a:prstGeom prst="rect">
            <a:avLst/>
          </a:prstGeom>
        </p:spPr>
      </p:pic>
      <p:sp>
        <p:nvSpPr>
          <p:cNvPr id="14" name="Text 9"/>
          <p:cNvSpPr/>
          <p:nvPr/>
        </p:nvSpPr>
        <p:spPr>
          <a:xfrm>
            <a:off x="8430768" y="2514600"/>
            <a:ext cx="2944368" cy="36576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Uvjeti za prijavu</a:t>
            </a:r>
            <a:endParaRPr lang="en-US" sz="1400" dirty="0"/>
          </a:p>
        </p:txBody>
      </p:sp>
      <p:sp>
        <p:nvSpPr>
          <p:cNvPr id="15" name="Text 10"/>
          <p:cNvSpPr/>
          <p:nvPr/>
        </p:nvSpPr>
        <p:spPr>
          <a:xfrm>
            <a:off x="8430768" y="2898648"/>
            <a:ext cx="2944368" cy="777240"/>
          </a:xfrm>
          <a:prstGeom prst="rect">
            <a:avLst/>
          </a:prstGeom>
          <a:noFill/>
          <a:ln/>
        </p:spPr>
        <p:txBody>
          <a:bodyPr wrap="square" lIns="0" tIns="0" rIns="0" bIns="0" rtlCol="0" anchor="ctr"/>
          <a:lstStyle/>
          <a:p>
            <a:pPr marL="0" indent="0">
              <a:lnSpc>
                <a:spcPct val="115000"/>
              </a:lnSpc>
              <a:buNone/>
            </a:pPr>
            <a:r>
              <a:rPr lang="en-US" sz="1400" dirty="0">
                <a:solidFill>
                  <a:srgbClr val="0F2A30"/>
                </a:solidFill>
                <a:latin typeface="Calibri" pitchFamily="34" charset="0"/>
                <a:ea typeface="Calibri" pitchFamily="34" charset="-122"/>
                <a:cs typeface="Calibri" pitchFamily="34" charset="-120"/>
              </a:rPr>
              <a:t>Isključivo državljani BiH s važećim identifikacijskim dokumentom na dan izbora (4.10.2026.).</a:t>
            </a:r>
            <a:endParaRPr lang="en-US" sz="1400" dirty="0"/>
          </a:p>
        </p:txBody>
      </p:sp>
      <p:sp>
        <p:nvSpPr>
          <p:cNvPr id="16" name="Shape 11"/>
          <p:cNvSpPr/>
          <p:nvPr/>
        </p:nvSpPr>
        <p:spPr>
          <a:xfrm>
            <a:off x="640080" y="4023360"/>
            <a:ext cx="5358384" cy="1874520"/>
          </a:xfrm>
          <a:prstGeom prst="roundRect">
            <a:avLst>
              <a:gd name="adj" fmla="val 4390"/>
            </a:avLst>
          </a:prstGeom>
          <a:solidFill>
            <a:srgbClr val="FFEDE7"/>
          </a:solidFill>
          <a:ln/>
          <a:effectLst>
            <a:outerShdw blurRad="101600" dist="25400" dir="5400000" algn="bl" rotWithShape="0">
              <a:srgbClr val="0B3B45">
                <a:alpha val="12000"/>
              </a:srgbClr>
            </a:outerShdw>
          </a:effectLst>
        </p:spPr>
      </p:sp>
      <p:pic>
        <p:nvPicPr>
          <p:cNvPr id="17" name="Image 3" descr="preencoded.png"/>
          <p:cNvPicPr>
            <a:picLocks noChangeAspect="1"/>
          </p:cNvPicPr>
          <p:nvPr/>
        </p:nvPicPr>
        <p:blipFill>
          <a:blip r:embed="rId6"/>
          <a:stretch>
            <a:fillRect/>
          </a:stretch>
        </p:blipFill>
        <p:spPr>
          <a:xfrm>
            <a:off x="932688" y="4297680"/>
            <a:ext cx="457200" cy="457200"/>
          </a:xfrm>
          <a:prstGeom prst="rect">
            <a:avLst/>
          </a:prstGeom>
        </p:spPr>
      </p:pic>
      <p:sp>
        <p:nvSpPr>
          <p:cNvPr id="18" name="Text 12"/>
          <p:cNvSpPr/>
          <p:nvPr/>
        </p:nvSpPr>
        <p:spPr>
          <a:xfrm>
            <a:off x="1554480" y="4279392"/>
            <a:ext cx="4169664" cy="50292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Dokument koji ističe do dana izbora</a:t>
            </a:r>
            <a:endParaRPr lang="en-US" sz="1400" dirty="0"/>
          </a:p>
        </p:txBody>
      </p:sp>
      <p:sp>
        <p:nvSpPr>
          <p:cNvPr id="19" name="Text 13"/>
          <p:cNvSpPr/>
          <p:nvPr/>
        </p:nvSpPr>
        <p:spPr>
          <a:xfrm>
            <a:off x="932688" y="4864608"/>
            <a:ext cx="4773168" cy="914400"/>
          </a:xfrm>
          <a:prstGeom prst="rect">
            <a:avLst/>
          </a:prstGeom>
          <a:noFill/>
          <a:ln/>
        </p:spPr>
        <p:txBody>
          <a:bodyPr wrap="square" lIns="0" tIns="0" rIns="0" bIns="0" rtlCol="0" anchor="ctr"/>
          <a:lstStyle/>
          <a:p>
            <a:pPr marL="0" indent="0">
              <a:lnSpc>
                <a:spcPct val="118000"/>
              </a:lnSpc>
              <a:buNone/>
            </a:pPr>
            <a:r>
              <a:rPr lang="en-US" sz="1400" dirty="0">
                <a:solidFill>
                  <a:srgbClr val="0F2A30"/>
                </a:solidFill>
                <a:latin typeface="Calibri" pitchFamily="34" charset="0"/>
                <a:ea typeface="Calibri" pitchFamily="34" charset="-122"/>
                <a:cs typeface="Calibri" pitchFamily="34" charset="-120"/>
              </a:rPr>
              <a:t>Ako je identifikacijski dokument bio važeći prilikom prijave, ali istječe do dana održavanja izbora, uz glasački paket potrebno je dostaviti novi važeći dokument.</a:t>
            </a:r>
            <a:endParaRPr lang="en-US" sz="1400" dirty="0"/>
          </a:p>
        </p:txBody>
      </p:sp>
      <p:sp>
        <p:nvSpPr>
          <p:cNvPr id="20" name="Shape 14"/>
          <p:cNvSpPr/>
          <p:nvPr/>
        </p:nvSpPr>
        <p:spPr>
          <a:xfrm>
            <a:off x="6254496" y="4023360"/>
            <a:ext cx="5358384" cy="1874520"/>
          </a:xfrm>
          <a:prstGeom prst="roundRect">
            <a:avLst>
              <a:gd name="adj" fmla="val 4390"/>
            </a:avLst>
          </a:prstGeom>
          <a:solidFill>
            <a:srgbClr val="FFEDE7"/>
          </a:solidFill>
          <a:ln/>
          <a:effectLst>
            <a:outerShdw blurRad="101600" dist="25400" dir="5400000" algn="bl" rotWithShape="0">
              <a:srgbClr val="0B3B45">
                <a:alpha val="12000"/>
              </a:srgbClr>
            </a:outerShdw>
          </a:effectLst>
        </p:spPr>
      </p:sp>
      <p:pic>
        <p:nvPicPr>
          <p:cNvPr id="21" name="Image 4" descr="preencoded.png"/>
          <p:cNvPicPr>
            <a:picLocks noChangeAspect="1"/>
          </p:cNvPicPr>
          <p:nvPr/>
        </p:nvPicPr>
        <p:blipFill>
          <a:blip r:embed="rId7"/>
          <a:stretch>
            <a:fillRect/>
          </a:stretch>
        </p:blipFill>
        <p:spPr>
          <a:xfrm>
            <a:off x="6547104" y="4297680"/>
            <a:ext cx="457200" cy="457200"/>
          </a:xfrm>
          <a:prstGeom prst="rect">
            <a:avLst/>
          </a:prstGeom>
        </p:spPr>
      </p:pic>
      <p:sp>
        <p:nvSpPr>
          <p:cNvPr id="22" name="Text 15"/>
          <p:cNvSpPr/>
          <p:nvPr/>
        </p:nvSpPr>
        <p:spPr>
          <a:xfrm>
            <a:off x="7168896" y="4279392"/>
            <a:ext cx="4169664" cy="50292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Maloljetni birači</a:t>
            </a:r>
            <a:endParaRPr lang="en-US" sz="1400" dirty="0"/>
          </a:p>
        </p:txBody>
      </p:sp>
      <p:sp>
        <p:nvSpPr>
          <p:cNvPr id="23" name="Text 16"/>
          <p:cNvSpPr/>
          <p:nvPr/>
        </p:nvSpPr>
        <p:spPr>
          <a:xfrm>
            <a:off x="6547104" y="4864608"/>
            <a:ext cx="4773168" cy="914400"/>
          </a:xfrm>
          <a:prstGeom prst="rect">
            <a:avLst/>
          </a:prstGeom>
          <a:noFill/>
          <a:ln/>
        </p:spPr>
        <p:txBody>
          <a:bodyPr wrap="square" lIns="0" tIns="0" rIns="0" bIns="0" rtlCol="0" anchor="ctr"/>
          <a:lstStyle/>
          <a:p>
            <a:pPr marL="0" indent="0">
              <a:lnSpc>
                <a:spcPct val="118000"/>
              </a:lnSpc>
              <a:buNone/>
            </a:pPr>
            <a:r>
              <a:rPr lang="en-US" sz="1400" dirty="0">
                <a:solidFill>
                  <a:srgbClr val="0F2A30"/>
                </a:solidFill>
                <a:latin typeface="Calibri" pitchFamily="34" charset="0"/>
                <a:ea typeface="Calibri" pitchFamily="34" charset="-122"/>
                <a:cs typeface="Calibri" pitchFamily="34" charset="-120"/>
              </a:rPr>
              <a:t>Osobe koje nisu punoljetne u trenutku prijave, a navršavaju 18 godina do dana izbora, mogu se registrirati za glasovanje.</a:t>
            </a:r>
            <a:endParaRPr lang="en-US" sz="1400" dirty="0"/>
          </a:p>
        </p:txBody>
      </p:sp>
      <p:sp>
        <p:nvSpPr>
          <p:cNvPr id="24" name="Text 17"/>
          <p:cNvSpPr/>
          <p:nvPr/>
        </p:nvSpPr>
        <p:spPr>
          <a:xfrm>
            <a:off x="11323015" y="6437376"/>
            <a:ext cx="457200" cy="274320"/>
          </a:xfrm>
          <a:prstGeom prst="rect">
            <a:avLst/>
          </a:prstGeom>
          <a:noFill/>
          <a:ln/>
        </p:spPr>
        <p:txBody>
          <a:bodyPr wrap="square" lIns="0" tIns="0" rIns="0" bIns="0" rtlCol="0" anchor="ctr"/>
          <a:lstStyle/>
          <a:p>
            <a:pPr marL="0" indent="0" algn="r">
              <a:buNone/>
            </a:pPr>
            <a:r>
              <a:rPr lang="en-US" sz="1000" b="1" dirty="0">
                <a:solidFill>
                  <a:srgbClr val="89A9A6"/>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AF8"/>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640080"/>
          </a:xfrm>
          <a:prstGeom prst="rect">
            <a:avLst/>
          </a:prstGeom>
          <a:noFill/>
          <a:ln/>
        </p:spPr>
        <p:txBody>
          <a:bodyPr wrap="square" lIns="0" tIns="0" rIns="0" bIns="0" rtlCol="0" anchor="ctr"/>
          <a:lstStyle/>
          <a:p>
            <a:pPr marL="0" indent="0">
              <a:buNone/>
            </a:pPr>
            <a:r>
              <a:rPr lang="en-US" sz="3000" b="1" dirty="0">
                <a:solidFill>
                  <a:srgbClr val="0B3B45"/>
                </a:solidFill>
                <a:latin typeface="Calibri" pitchFamily="34" charset="0"/>
                <a:ea typeface="Calibri" pitchFamily="34" charset="-122"/>
                <a:cs typeface="Calibri" pitchFamily="34" charset="-120"/>
              </a:rPr>
              <a:t>Privremeni boravak izvan BiH</a:t>
            </a:r>
            <a:endParaRPr lang="en-US" sz="3000" dirty="0"/>
          </a:p>
        </p:txBody>
      </p:sp>
      <p:sp>
        <p:nvSpPr>
          <p:cNvPr id="3" name="Text 1"/>
          <p:cNvSpPr/>
          <p:nvPr/>
        </p:nvSpPr>
        <p:spPr>
          <a:xfrm>
            <a:off x="640080" y="1051560"/>
            <a:ext cx="10881360" cy="685800"/>
          </a:xfrm>
          <a:prstGeom prst="rect">
            <a:avLst/>
          </a:prstGeom>
          <a:noFill/>
          <a:ln/>
        </p:spPr>
        <p:txBody>
          <a:bodyPr wrap="square" lIns="0" tIns="0" rIns="0" bIns="0" rtlCol="0" anchor="ctr"/>
          <a:lstStyle/>
          <a:p>
            <a:pPr marL="0" indent="0">
              <a:lnSpc>
                <a:spcPct val="120000"/>
              </a:lnSpc>
              <a:buNone/>
            </a:pPr>
            <a:r>
              <a:rPr lang="en-US" sz="1400" dirty="0" err="1">
                <a:latin typeface="Calibri" pitchFamily="34" charset="0"/>
                <a:ea typeface="Calibri" pitchFamily="34" charset="-122"/>
                <a:cs typeface="Calibri" pitchFamily="34" charset="-120"/>
              </a:rPr>
              <a:t>Odnosi</a:t>
            </a:r>
            <a:r>
              <a:rPr lang="en-US" sz="1400" dirty="0">
                <a:latin typeface="Calibri" pitchFamily="34" charset="0"/>
                <a:ea typeface="Calibri" pitchFamily="34" charset="-122"/>
                <a:cs typeface="Calibri" pitchFamily="34" charset="-120"/>
              </a:rPr>
              <a:t> se </a:t>
            </a:r>
            <a:r>
              <a:rPr lang="en-US" sz="1400" dirty="0" err="1">
                <a:latin typeface="Calibri" pitchFamily="34" charset="0"/>
                <a:ea typeface="Calibri" pitchFamily="34" charset="-122"/>
                <a:cs typeface="Calibri" pitchFamily="34" charset="-120"/>
              </a:rPr>
              <a:t>na</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sve</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osobe</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koje</a:t>
            </a:r>
            <a:r>
              <a:rPr lang="en-US" sz="1400" dirty="0">
                <a:latin typeface="Calibri" pitchFamily="34" charset="0"/>
                <a:ea typeface="Calibri" pitchFamily="34" charset="-122"/>
                <a:cs typeface="Calibri" pitchFamily="34" charset="-120"/>
              </a:rPr>
              <a:t> se </a:t>
            </a:r>
            <a:r>
              <a:rPr lang="en-US" sz="1400" dirty="0" err="1">
                <a:latin typeface="Calibri" pitchFamily="34" charset="0"/>
                <a:ea typeface="Calibri" pitchFamily="34" charset="-122"/>
                <a:cs typeface="Calibri" pitchFamily="34" charset="-120"/>
              </a:rPr>
              <a:t>nalaze</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na</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Središnjem</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biračkom</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popisu</a:t>
            </a:r>
            <a:r>
              <a:rPr lang="en-US" sz="1400" dirty="0">
                <a:latin typeface="Calibri" pitchFamily="34" charset="0"/>
                <a:ea typeface="Calibri" pitchFamily="34" charset="-122"/>
                <a:cs typeface="Calibri" pitchFamily="34" charset="-120"/>
              </a:rPr>
              <a:t> u BiH </a:t>
            </a:r>
            <a:r>
              <a:rPr lang="en-US" sz="1400" dirty="0" err="1">
                <a:latin typeface="Calibri" pitchFamily="34" charset="0"/>
                <a:ea typeface="Calibri" pitchFamily="34" charset="-122"/>
                <a:cs typeface="Calibri" pitchFamily="34" charset="-120"/>
              </a:rPr>
              <a:t>i</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imaju</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prijavljeno</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prebivalište</a:t>
            </a:r>
            <a:r>
              <a:rPr lang="en-US" sz="1400" dirty="0">
                <a:latin typeface="Calibri" pitchFamily="34" charset="0"/>
                <a:ea typeface="Calibri" pitchFamily="34" charset="-122"/>
                <a:cs typeface="Calibri" pitchFamily="34" charset="-120"/>
              </a:rPr>
              <a:t> u BiH — </a:t>
            </a:r>
            <a:r>
              <a:rPr lang="en-US" sz="1400" dirty="0" err="1">
                <a:latin typeface="Calibri" pitchFamily="34" charset="0"/>
                <a:ea typeface="Calibri" pitchFamily="34" charset="-122"/>
                <a:cs typeface="Calibri" pitchFamily="34" charset="-120"/>
              </a:rPr>
              <a:t>osobe</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na</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privremenom</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boravku</a:t>
            </a:r>
            <a:r>
              <a:rPr lang="en-US" sz="1400" dirty="0">
                <a:latin typeface="Calibri" pitchFamily="34" charset="0"/>
                <a:ea typeface="Calibri" pitchFamily="34" charset="-122"/>
                <a:cs typeface="Calibri" pitchFamily="34" charset="-120"/>
              </a:rPr>
              <a:t> </a:t>
            </a:r>
            <a:r>
              <a:rPr lang="en-US" sz="1400" dirty="0" err="1">
                <a:latin typeface="Calibri" pitchFamily="34" charset="0"/>
                <a:ea typeface="Calibri" pitchFamily="34" charset="-122"/>
                <a:cs typeface="Calibri" pitchFamily="34" charset="-120"/>
              </a:rPr>
              <a:t>izvan</a:t>
            </a:r>
            <a:r>
              <a:rPr lang="en-US" sz="1400" dirty="0">
                <a:latin typeface="Calibri" pitchFamily="34" charset="0"/>
                <a:ea typeface="Calibri" pitchFamily="34" charset="-122"/>
                <a:cs typeface="Calibri" pitchFamily="34" charset="-120"/>
              </a:rPr>
              <a:t> BiH.</a:t>
            </a:r>
            <a:endParaRPr lang="en-US" sz="1400" dirty="0"/>
          </a:p>
        </p:txBody>
      </p:sp>
      <p:sp>
        <p:nvSpPr>
          <p:cNvPr id="4" name="Text 2"/>
          <p:cNvSpPr/>
          <p:nvPr/>
        </p:nvSpPr>
        <p:spPr>
          <a:xfrm>
            <a:off x="640080" y="1828800"/>
            <a:ext cx="10881360" cy="365760"/>
          </a:xfrm>
          <a:prstGeom prst="rect">
            <a:avLst/>
          </a:prstGeom>
          <a:noFill/>
          <a:ln/>
        </p:spPr>
        <p:txBody>
          <a:bodyPr wrap="square" lIns="0" tIns="0" rIns="0" bIns="0" rtlCol="0" anchor="ctr"/>
          <a:lstStyle/>
          <a:p>
            <a:pPr marL="0" indent="0">
              <a:buNone/>
            </a:pPr>
            <a:r>
              <a:rPr lang="en-US" sz="1300" b="1" kern="0" spc="150" dirty="0">
                <a:solidFill>
                  <a:srgbClr val="FF6B4A"/>
                </a:solidFill>
                <a:latin typeface="Calibri" pitchFamily="34" charset="0"/>
                <a:ea typeface="Calibri" pitchFamily="34" charset="-122"/>
                <a:cs typeface="Calibri" pitchFamily="34" charset="-120"/>
              </a:rPr>
              <a:t>UVJETI ZA REGISTRACIJU — POTREBNI DOKUMENTI</a:t>
            </a:r>
            <a:endParaRPr lang="en-US" sz="1300" dirty="0"/>
          </a:p>
        </p:txBody>
      </p:sp>
      <p:sp>
        <p:nvSpPr>
          <p:cNvPr id="5" name="Shape 3"/>
          <p:cNvSpPr/>
          <p:nvPr/>
        </p:nvSpPr>
        <p:spPr>
          <a:xfrm>
            <a:off x="640080" y="2286000"/>
            <a:ext cx="5358384" cy="3794760"/>
          </a:xfrm>
          <a:prstGeom prst="roundRect">
            <a:avLst>
              <a:gd name="adj" fmla="val 2169"/>
            </a:avLst>
          </a:prstGeom>
          <a:solidFill>
            <a:srgbClr val="FFFFFF"/>
          </a:solidFill>
          <a:ln/>
          <a:effectLst>
            <a:outerShdw blurRad="101600" dist="25400" dir="5400000" algn="bl" rotWithShape="0">
              <a:srgbClr val="0B3B45">
                <a:alpha val="12000"/>
              </a:srgbClr>
            </a:outerShdw>
          </a:effectLst>
        </p:spPr>
      </p:sp>
      <p:pic>
        <p:nvPicPr>
          <p:cNvPr id="6" name="Image 0" descr="preencoded.png"/>
          <p:cNvPicPr>
            <a:picLocks noChangeAspect="1"/>
          </p:cNvPicPr>
          <p:nvPr/>
        </p:nvPicPr>
        <p:blipFill>
          <a:blip r:embed="rId3"/>
          <a:stretch>
            <a:fillRect/>
          </a:stretch>
        </p:blipFill>
        <p:spPr>
          <a:xfrm>
            <a:off x="960120" y="2578608"/>
            <a:ext cx="502920" cy="502920"/>
          </a:xfrm>
          <a:prstGeom prst="rect">
            <a:avLst/>
          </a:prstGeom>
        </p:spPr>
      </p:pic>
      <p:sp>
        <p:nvSpPr>
          <p:cNvPr id="7" name="Text 4"/>
          <p:cNvSpPr/>
          <p:nvPr/>
        </p:nvSpPr>
        <p:spPr>
          <a:xfrm>
            <a:off x="1600200" y="2578608"/>
            <a:ext cx="4123944" cy="50292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Važeći BiH dokument</a:t>
            </a:r>
            <a:endParaRPr lang="en-US" sz="1400" dirty="0"/>
          </a:p>
        </p:txBody>
      </p:sp>
      <p:sp>
        <p:nvSpPr>
          <p:cNvPr id="8" name="Text 5"/>
          <p:cNvSpPr/>
          <p:nvPr/>
        </p:nvSpPr>
        <p:spPr>
          <a:xfrm>
            <a:off x="960120" y="3337560"/>
            <a:ext cx="4718304" cy="1463040"/>
          </a:xfrm>
          <a:prstGeom prst="rect">
            <a:avLst/>
          </a:prstGeom>
          <a:noFill/>
          <a:ln/>
        </p:spPr>
        <p:txBody>
          <a:bodyPr wrap="square" lIns="0" tIns="0" rIns="0" bIns="0" rtlCol="0" anchor="ctr"/>
          <a:lstStyle/>
          <a:p>
            <a:pPr marL="342900" indent="-342900">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Osobna iskaznica</a:t>
            </a:r>
            <a:endParaRPr lang="en-US" sz="1400" dirty="0"/>
          </a:p>
          <a:p>
            <a:pPr marL="342900" indent="-342900">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Vozačka dozvola</a:t>
            </a:r>
            <a:endParaRPr lang="en-US" sz="1400" dirty="0"/>
          </a:p>
          <a:p>
            <a:pPr marL="342900" indent="-342900">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Putovnica</a:t>
            </a:r>
            <a:endParaRPr lang="en-US" sz="1400" dirty="0"/>
          </a:p>
        </p:txBody>
      </p:sp>
      <p:sp>
        <p:nvSpPr>
          <p:cNvPr id="9" name="Shape 6"/>
          <p:cNvSpPr/>
          <p:nvPr/>
        </p:nvSpPr>
        <p:spPr>
          <a:xfrm>
            <a:off x="6254496" y="2286000"/>
            <a:ext cx="5358384" cy="3794760"/>
          </a:xfrm>
          <a:prstGeom prst="roundRect">
            <a:avLst>
              <a:gd name="adj" fmla="val 2169"/>
            </a:avLst>
          </a:prstGeom>
          <a:solidFill>
            <a:srgbClr val="FFFFFF"/>
          </a:solidFill>
          <a:ln/>
          <a:effectLst>
            <a:outerShdw blurRad="101600" dist="25400" dir="5400000" algn="bl" rotWithShape="0">
              <a:srgbClr val="0B3B45">
                <a:alpha val="12000"/>
              </a:srgbClr>
            </a:outerShdw>
          </a:effectLst>
        </p:spPr>
      </p:sp>
      <p:pic>
        <p:nvPicPr>
          <p:cNvPr id="10" name="Image 1" descr="preencoded.png"/>
          <p:cNvPicPr>
            <a:picLocks noChangeAspect="1"/>
          </p:cNvPicPr>
          <p:nvPr/>
        </p:nvPicPr>
        <p:blipFill>
          <a:blip r:embed="rId4"/>
          <a:stretch>
            <a:fillRect/>
          </a:stretch>
        </p:blipFill>
        <p:spPr>
          <a:xfrm>
            <a:off x="6574536" y="2578608"/>
            <a:ext cx="502920" cy="502920"/>
          </a:xfrm>
          <a:prstGeom prst="rect">
            <a:avLst/>
          </a:prstGeom>
        </p:spPr>
      </p:pic>
      <p:sp>
        <p:nvSpPr>
          <p:cNvPr id="11" name="Text 7"/>
          <p:cNvSpPr/>
          <p:nvPr/>
        </p:nvSpPr>
        <p:spPr>
          <a:xfrm>
            <a:off x="7214616" y="2542032"/>
            <a:ext cx="4123944" cy="594360"/>
          </a:xfrm>
          <a:prstGeom prst="rect">
            <a:avLst/>
          </a:prstGeom>
          <a:noFill/>
          <a:ln/>
        </p:spPr>
        <p:txBody>
          <a:bodyPr wrap="square" lIns="0" tIns="0" rIns="0" bIns="0" rtlCol="0" anchor="ctr"/>
          <a:lstStyle/>
          <a:p>
            <a:pPr marL="0" indent="0">
              <a:lnSpc>
                <a:spcPct val="100000"/>
              </a:lnSpc>
              <a:buNone/>
            </a:pPr>
            <a:r>
              <a:rPr lang="en-US" sz="1400" b="1" dirty="0">
                <a:solidFill>
                  <a:srgbClr val="0B3B45"/>
                </a:solidFill>
                <a:latin typeface="Calibri" pitchFamily="34" charset="0"/>
                <a:ea typeface="Calibri" pitchFamily="34" charset="-122"/>
                <a:cs typeface="Calibri" pitchFamily="34" charset="-120"/>
              </a:rPr>
              <a:t>Republika Hrvatska — dokaz o prebivalištu</a:t>
            </a:r>
            <a:endParaRPr lang="en-US" sz="1400" dirty="0"/>
          </a:p>
        </p:txBody>
      </p:sp>
      <p:sp>
        <p:nvSpPr>
          <p:cNvPr id="12" name="Text 8"/>
          <p:cNvSpPr/>
          <p:nvPr/>
        </p:nvSpPr>
        <p:spPr>
          <a:xfrm>
            <a:off x="6574536" y="3474720"/>
            <a:ext cx="4718304" cy="1554480"/>
          </a:xfrm>
          <a:prstGeom prst="rect">
            <a:avLst/>
          </a:prstGeom>
          <a:noFill/>
          <a:ln/>
        </p:spPr>
        <p:txBody>
          <a:bodyPr wrap="square" lIns="0" tIns="0" rIns="0" bIns="0" rtlCol="0" anchor="ctr"/>
          <a:lstStyle/>
          <a:p>
            <a:pPr marL="342900" indent="-342900">
              <a:lnSpc>
                <a:spcPct val="105000"/>
              </a:lnSpc>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Potvrda o prebivalištu izdana od MUP-a RH</a:t>
            </a:r>
            <a:endParaRPr lang="en-US" sz="1400" dirty="0"/>
          </a:p>
          <a:p>
            <a:pPr marL="342900" indent="-342900">
              <a:lnSpc>
                <a:spcPct val="105000"/>
              </a:lnSpc>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Elektronski zapis o prebivalištu (portal e-Građani)</a:t>
            </a:r>
            <a:endParaRPr lang="en-US" sz="1400" dirty="0"/>
          </a:p>
          <a:p>
            <a:pPr marL="342900" indent="-342900">
              <a:lnSpc>
                <a:spcPct val="105000"/>
              </a:lnSpc>
              <a:spcAft>
                <a:spcPts val="1200"/>
              </a:spcAft>
              <a:buSzPct val="100000"/>
              <a:buChar char="✓"/>
            </a:pPr>
            <a:r>
              <a:rPr lang="en-US" sz="1400" dirty="0">
                <a:solidFill>
                  <a:srgbClr val="0F2A30"/>
                </a:solidFill>
                <a:latin typeface="Calibri" pitchFamily="34" charset="0"/>
                <a:ea typeface="Calibri" pitchFamily="34" charset="-122"/>
                <a:cs typeface="Calibri" pitchFamily="34" charset="-120"/>
              </a:rPr>
              <a:t>Hrvatski osobni dokument koji sadrži adresu (osobna iskaznica, putovnica)</a:t>
            </a:r>
            <a:endParaRPr lang="en-US" sz="1400" dirty="0"/>
          </a:p>
        </p:txBody>
      </p:sp>
      <p:sp>
        <p:nvSpPr>
          <p:cNvPr id="13" name="Text 9"/>
          <p:cNvSpPr/>
          <p:nvPr/>
        </p:nvSpPr>
        <p:spPr>
          <a:xfrm>
            <a:off x="11323015" y="6437376"/>
            <a:ext cx="457200" cy="274320"/>
          </a:xfrm>
          <a:prstGeom prst="rect">
            <a:avLst/>
          </a:prstGeom>
          <a:noFill/>
          <a:ln/>
        </p:spPr>
        <p:txBody>
          <a:bodyPr wrap="square" lIns="0" tIns="0" rIns="0" bIns="0" rtlCol="0" anchor="ctr"/>
          <a:lstStyle/>
          <a:p>
            <a:pPr marL="0" indent="0" algn="r">
              <a:buNone/>
            </a:pPr>
            <a:r>
              <a:rPr lang="en-US" sz="1000" b="1" dirty="0">
                <a:solidFill>
                  <a:srgbClr val="89A9A6"/>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0FAF8"/>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640080"/>
          </a:xfrm>
          <a:prstGeom prst="rect">
            <a:avLst/>
          </a:prstGeom>
          <a:noFill/>
          <a:ln/>
        </p:spPr>
        <p:txBody>
          <a:bodyPr wrap="square" lIns="0" tIns="0" rIns="0" bIns="0" rtlCol="0" anchor="ctr"/>
          <a:lstStyle/>
          <a:p>
            <a:pPr marL="0" indent="0">
              <a:buNone/>
            </a:pPr>
            <a:r>
              <a:rPr lang="en-US" sz="3000" b="1" dirty="0">
                <a:solidFill>
                  <a:srgbClr val="0B3B45"/>
                </a:solidFill>
                <a:latin typeface="Calibri" pitchFamily="34" charset="0"/>
                <a:ea typeface="Calibri" pitchFamily="34" charset="-122"/>
                <a:cs typeface="Calibri" pitchFamily="34" charset="-120"/>
              </a:rPr>
              <a:t>Status izbjegle osobe iz BiH</a:t>
            </a:r>
            <a:endParaRPr lang="en-US" sz="3000" dirty="0"/>
          </a:p>
        </p:txBody>
      </p:sp>
      <p:sp>
        <p:nvSpPr>
          <p:cNvPr id="3" name="Text 1"/>
          <p:cNvSpPr/>
          <p:nvPr/>
        </p:nvSpPr>
        <p:spPr>
          <a:xfrm>
            <a:off x="640080" y="1024128"/>
            <a:ext cx="10881360" cy="731520"/>
          </a:xfrm>
          <a:prstGeom prst="rect">
            <a:avLst/>
          </a:prstGeom>
          <a:noFill/>
          <a:ln/>
        </p:spPr>
        <p:txBody>
          <a:bodyPr wrap="square" lIns="0" tIns="0" rIns="0" bIns="0" rtlCol="0" anchor="ctr"/>
          <a:lstStyle/>
          <a:p>
            <a:pPr marL="0" indent="0">
              <a:lnSpc>
                <a:spcPct val="118000"/>
              </a:lnSpc>
              <a:buNone/>
            </a:pPr>
            <a:r>
              <a:rPr lang="en-US" sz="1400" dirty="0">
                <a:latin typeface="Calibri" pitchFamily="34" charset="0"/>
                <a:ea typeface="Calibri" pitchFamily="34" charset="-122"/>
                <a:cs typeface="Calibri" pitchFamily="34" charset="-120"/>
              </a:rPr>
              <a:t>Osobe koje su tijekom rata ili neposredno nakon njegova završetka izbjegle iz BiH, bile popisane na Popisu stanovništva 1991. godine, nisu se odrekle državljanstva BiH te nakon rata nisu posjedovale osobne dokumente BiH.</a:t>
            </a:r>
            <a:endParaRPr lang="en-US" sz="1400" dirty="0"/>
          </a:p>
        </p:txBody>
      </p:sp>
      <p:sp>
        <p:nvSpPr>
          <p:cNvPr id="4" name="Shape 2"/>
          <p:cNvSpPr/>
          <p:nvPr/>
        </p:nvSpPr>
        <p:spPr>
          <a:xfrm>
            <a:off x="640080" y="1874520"/>
            <a:ext cx="5358384" cy="2788920"/>
          </a:xfrm>
          <a:prstGeom prst="roundRect">
            <a:avLst>
              <a:gd name="adj" fmla="val 2951"/>
            </a:avLst>
          </a:prstGeom>
          <a:solidFill>
            <a:srgbClr val="FFFFFF"/>
          </a:solidFill>
          <a:ln/>
          <a:effectLst>
            <a:outerShdw blurRad="101600" dist="25400" dir="5400000" algn="bl" rotWithShape="0">
              <a:srgbClr val="0B3B45">
                <a:alpha val="12000"/>
              </a:srgbClr>
            </a:outerShdw>
          </a:effectLst>
        </p:spPr>
      </p:sp>
      <p:pic>
        <p:nvPicPr>
          <p:cNvPr id="5" name="Image 0" descr="preencoded.png"/>
          <p:cNvPicPr>
            <a:picLocks noChangeAspect="1"/>
          </p:cNvPicPr>
          <p:nvPr/>
        </p:nvPicPr>
        <p:blipFill>
          <a:blip r:embed="rId3"/>
          <a:stretch>
            <a:fillRect/>
          </a:stretch>
        </p:blipFill>
        <p:spPr>
          <a:xfrm>
            <a:off x="932688" y="2148840"/>
            <a:ext cx="457200" cy="457200"/>
          </a:xfrm>
          <a:prstGeom prst="rect">
            <a:avLst/>
          </a:prstGeom>
        </p:spPr>
      </p:pic>
      <p:sp>
        <p:nvSpPr>
          <p:cNvPr id="6" name="Text 3"/>
          <p:cNvSpPr/>
          <p:nvPr/>
        </p:nvSpPr>
        <p:spPr>
          <a:xfrm>
            <a:off x="1554480" y="2130552"/>
            <a:ext cx="4169664" cy="50292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Uvjeti</a:t>
            </a:r>
            <a:endParaRPr lang="en-US" sz="1400" dirty="0"/>
          </a:p>
        </p:txBody>
      </p:sp>
      <p:sp>
        <p:nvSpPr>
          <p:cNvPr id="7" name="Text 4"/>
          <p:cNvSpPr/>
          <p:nvPr/>
        </p:nvSpPr>
        <p:spPr>
          <a:xfrm>
            <a:off x="932688" y="2770632"/>
            <a:ext cx="4773168" cy="1737360"/>
          </a:xfrm>
          <a:prstGeom prst="rect">
            <a:avLst/>
          </a:prstGeom>
          <a:noFill/>
          <a:ln/>
        </p:spPr>
        <p:txBody>
          <a:bodyPr wrap="square" lIns="0" tIns="0" rIns="0" bIns="0" rtlCol="0" anchor="ctr"/>
          <a:lstStyle/>
          <a:p>
            <a:pPr marL="342900" indent="-342900">
              <a:lnSpc>
                <a:spcPct val="112000"/>
              </a:lnSpc>
              <a:spcAft>
                <a:spcPts val="1000"/>
              </a:spcAft>
              <a:buSzPct val="100000"/>
              <a:buChar char="✓"/>
            </a:pPr>
            <a:r>
              <a:rPr lang="en-US" sz="1400" dirty="0">
                <a:solidFill>
                  <a:srgbClr val="0F2A30"/>
                </a:solidFill>
                <a:latin typeface="Calibri" pitchFamily="34" charset="0"/>
                <a:ea typeface="Calibri" pitchFamily="34" charset="-122"/>
                <a:cs typeface="Calibri" pitchFamily="34" charset="-120"/>
              </a:rPr>
              <a:t>Nisu odjavili državljanstvo BiH</a:t>
            </a:r>
            <a:endParaRPr lang="en-US" sz="1400" dirty="0"/>
          </a:p>
          <a:p>
            <a:pPr marL="342900" indent="-342900">
              <a:lnSpc>
                <a:spcPct val="112000"/>
              </a:lnSpc>
              <a:spcAft>
                <a:spcPts val="1000"/>
              </a:spcAft>
              <a:buSzPct val="100000"/>
              <a:buChar char="✓"/>
            </a:pPr>
            <a:r>
              <a:rPr lang="en-US" sz="1400" dirty="0">
                <a:solidFill>
                  <a:srgbClr val="0F2A30"/>
                </a:solidFill>
                <a:latin typeface="Calibri" pitchFamily="34" charset="0"/>
                <a:ea typeface="Calibri" pitchFamily="34" charset="-122"/>
                <a:cs typeface="Calibri" pitchFamily="34" charset="-120"/>
              </a:rPr>
              <a:t>Nakon rata nisu posjedovali osobne dokumente izdane u BiH</a:t>
            </a:r>
            <a:endParaRPr lang="en-US" sz="1400" dirty="0"/>
          </a:p>
          <a:p>
            <a:pPr marL="342900" indent="-342900">
              <a:lnSpc>
                <a:spcPct val="112000"/>
              </a:lnSpc>
              <a:spcAft>
                <a:spcPts val="1000"/>
              </a:spcAft>
              <a:buSzPct val="100000"/>
              <a:buChar char="✓"/>
            </a:pPr>
            <a:r>
              <a:rPr lang="en-US" sz="1400" dirty="0">
                <a:solidFill>
                  <a:srgbClr val="0F2A30"/>
                </a:solidFill>
                <a:latin typeface="Calibri" pitchFamily="34" charset="0"/>
                <a:ea typeface="Calibri" pitchFamily="34" charset="-122"/>
                <a:cs typeface="Calibri" pitchFamily="34" charset="-120"/>
              </a:rPr>
              <a:t>Ne nalaze se na biračkom popisu u BiH</a:t>
            </a:r>
            <a:endParaRPr lang="en-US" sz="1400" dirty="0"/>
          </a:p>
        </p:txBody>
      </p:sp>
      <p:sp>
        <p:nvSpPr>
          <p:cNvPr id="8" name="Shape 5"/>
          <p:cNvSpPr/>
          <p:nvPr/>
        </p:nvSpPr>
        <p:spPr>
          <a:xfrm>
            <a:off x="6254496" y="1874520"/>
            <a:ext cx="5358384" cy="2788920"/>
          </a:xfrm>
          <a:prstGeom prst="roundRect">
            <a:avLst>
              <a:gd name="adj" fmla="val 2951"/>
            </a:avLst>
          </a:prstGeom>
          <a:solidFill>
            <a:srgbClr val="FFFFFF"/>
          </a:solidFill>
          <a:ln/>
          <a:effectLst>
            <a:outerShdw blurRad="101600" dist="25400" dir="5400000" algn="bl" rotWithShape="0">
              <a:srgbClr val="0B3B45">
                <a:alpha val="12000"/>
              </a:srgbClr>
            </a:outerShdw>
          </a:effectLst>
        </p:spPr>
      </p:sp>
      <p:pic>
        <p:nvPicPr>
          <p:cNvPr id="9" name="Image 1" descr="preencoded.png"/>
          <p:cNvPicPr>
            <a:picLocks noChangeAspect="1"/>
          </p:cNvPicPr>
          <p:nvPr/>
        </p:nvPicPr>
        <p:blipFill>
          <a:blip r:embed="rId4"/>
          <a:stretch>
            <a:fillRect/>
          </a:stretch>
        </p:blipFill>
        <p:spPr>
          <a:xfrm>
            <a:off x="6547104" y="2148840"/>
            <a:ext cx="457200" cy="457200"/>
          </a:xfrm>
          <a:prstGeom prst="rect">
            <a:avLst/>
          </a:prstGeom>
        </p:spPr>
      </p:pic>
      <p:sp>
        <p:nvSpPr>
          <p:cNvPr id="10" name="Text 6"/>
          <p:cNvSpPr/>
          <p:nvPr/>
        </p:nvSpPr>
        <p:spPr>
          <a:xfrm>
            <a:off x="7168896" y="2130552"/>
            <a:ext cx="4169664" cy="502920"/>
          </a:xfrm>
          <a:prstGeom prst="rect">
            <a:avLst/>
          </a:prstGeom>
          <a:noFill/>
          <a:ln/>
        </p:spPr>
        <p:txBody>
          <a:bodyPr wrap="square" lIns="0" tIns="0" rIns="0" bIns="0" rtlCol="0" anchor="ctr"/>
          <a:lstStyle/>
          <a:p>
            <a:pPr marL="0" indent="0">
              <a:buNone/>
            </a:pPr>
            <a:r>
              <a:rPr lang="en-US" sz="1400" b="1" dirty="0">
                <a:solidFill>
                  <a:srgbClr val="0B3B45"/>
                </a:solidFill>
                <a:latin typeface="Calibri" pitchFamily="34" charset="0"/>
                <a:ea typeface="Calibri" pitchFamily="34" charset="-122"/>
                <a:cs typeface="Calibri" pitchFamily="34" charset="-120"/>
              </a:rPr>
              <a:t>Potrebni dokumenti</a:t>
            </a:r>
            <a:endParaRPr lang="en-US" sz="1400" dirty="0"/>
          </a:p>
        </p:txBody>
      </p:sp>
      <p:sp>
        <p:nvSpPr>
          <p:cNvPr id="11" name="Text 7"/>
          <p:cNvSpPr/>
          <p:nvPr/>
        </p:nvSpPr>
        <p:spPr>
          <a:xfrm>
            <a:off x="6547104" y="2770632"/>
            <a:ext cx="4773168" cy="1737360"/>
          </a:xfrm>
          <a:prstGeom prst="rect">
            <a:avLst/>
          </a:prstGeom>
          <a:noFill/>
          <a:ln/>
        </p:spPr>
        <p:txBody>
          <a:bodyPr wrap="square" lIns="0" tIns="0" rIns="0" bIns="0" rtlCol="0" anchor="ctr"/>
          <a:lstStyle/>
          <a:p>
            <a:pPr marL="342900" indent="-342900">
              <a:lnSpc>
                <a:spcPct val="110000"/>
              </a:lnSpc>
              <a:spcAft>
                <a:spcPts val="900"/>
              </a:spcAft>
              <a:buSzPct val="100000"/>
              <a:buChar char="✓"/>
            </a:pPr>
            <a:r>
              <a:rPr lang="en-US" sz="1400" dirty="0">
                <a:solidFill>
                  <a:srgbClr val="0F2A30"/>
                </a:solidFill>
                <a:latin typeface="Calibri" pitchFamily="34" charset="0"/>
                <a:ea typeface="Calibri" pitchFamily="34" charset="-122"/>
                <a:cs typeface="Calibri" pitchFamily="34" charset="-120"/>
              </a:rPr>
              <a:t>Važeći dokument iz RH (ako sadrži adresu, vrijedi ujedno i kao potvrda o prebivalištu)</a:t>
            </a:r>
            <a:endParaRPr lang="en-US" sz="1400" dirty="0"/>
          </a:p>
          <a:p>
            <a:pPr marL="342900" indent="-342900">
              <a:lnSpc>
                <a:spcPct val="110000"/>
              </a:lnSpc>
              <a:spcAft>
                <a:spcPts val="900"/>
              </a:spcAft>
              <a:buSzPct val="100000"/>
              <a:buChar char="✓"/>
            </a:pPr>
            <a:r>
              <a:rPr lang="en-US" sz="1400" dirty="0">
                <a:solidFill>
                  <a:srgbClr val="0F2A30"/>
                </a:solidFill>
                <a:latin typeface="Calibri" pitchFamily="34" charset="0"/>
                <a:ea typeface="Calibri" pitchFamily="34" charset="-122"/>
                <a:cs typeface="Calibri" pitchFamily="34" charset="-120"/>
              </a:rPr>
              <a:t>Uvjerenje o državljanstvu BiH (ne starije od 6 mj. od dana prijave)</a:t>
            </a:r>
            <a:endParaRPr lang="en-US" sz="1400" dirty="0"/>
          </a:p>
          <a:p>
            <a:pPr marL="342900" indent="-342900">
              <a:lnSpc>
                <a:spcPct val="110000"/>
              </a:lnSpc>
              <a:spcAft>
                <a:spcPts val="900"/>
              </a:spcAft>
              <a:buSzPct val="100000"/>
              <a:buChar char="✓"/>
            </a:pPr>
            <a:r>
              <a:rPr lang="en-US" sz="1400" dirty="0">
                <a:solidFill>
                  <a:srgbClr val="0F2A30"/>
                </a:solidFill>
                <a:latin typeface="Calibri" pitchFamily="34" charset="0"/>
                <a:ea typeface="Calibri" pitchFamily="34" charset="-122"/>
                <a:cs typeface="Calibri" pitchFamily="34" charset="-120"/>
              </a:rPr>
              <a:t>Potvrda o prebivalištu iz 1991. godine (MUP, odjel građanska stanja)</a:t>
            </a:r>
            <a:endParaRPr lang="en-US" sz="1400" dirty="0"/>
          </a:p>
        </p:txBody>
      </p:sp>
      <p:sp>
        <p:nvSpPr>
          <p:cNvPr id="12" name="Shape 8"/>
          <p:cNvSpPr/>
          <p:nvPr/>
        </p:nvSpPr>
        <p:spPr>
          <a:xfrm>
            <a:off x="640080" y="4892040"/>
            <a:ext cx="10908792" cy="896112"/>
          </a:xfrm>
          <a:prstGeom prst="roundRect">
            <a:avLst>
              <a:gd name="adj" fmla="val 9184"/>
            </a:avLst>
          </a:prstGeom>
          <a:solidFill>
            <a:srgbClr val="FFEDE7"/>
          </a:solidFill>
          <a:ln/>
          <a:effectLst>
            <a:outerShdw blurRad="101600" dist="25400" dir="5400000" algn="bl" rotWithShape="0">
              <a:srgbClr val="0B3B45">
                <a:alpha val="12000"/>
              </a:srgbClr>
            </a:outerShdw>
          </a:effectLst>
        </p:spPr>
      </p:sp>
      <p:pic>
        <p:nvPicPr>
          <p:cNvPr id="13" name="Image 2" descr="preencoded.png"/>
          <p:cNvPicPr>
            <a:picLocks noChangeAspect="1"/>
          </p:cNvPicPr>
          <p:nvPr/>
        </p:nvPicPr>
        <p:blipFill>
          <a:blip r:embed="rId5"/>
          <a:stretch>
            <a:fillRect/>
          </a:stretch>
        </p:blipFill>
        <p:spPr>
          <a:xfrm>
            <a:off x="914400" y="5111496"/>
            <a:ext cx="457200" cy="457200"/>
          </a:xfrm>
          <a:prstGeom prst="rect">
            <a:avLst/>
          </a:prstGeom>
        </p:spPr>
      </p:pic>
      <p:sp>
        <p:nvSpPr>
          <p:cNvPr id="14" name="Text 9"/>
          <p:cNvSpPr/>
          <p:nvPr/>
        </p:nvSpPr>
        <p:spPr>
          <a:xfrm>
            <a:off x="1508760" y="4983480"/>
            <a:ext cx="9784080" cy="713232"/>
          </a:xfrm>
          <a:prstGeom prst="rect">
            <a:avLst/>
          </a:prstGeom>
          <a:noFill/>
          <a:ln/>
        </p:spPr>
        <p:txBody>
          <a:bodyPr wrap="square" lIns="0" tIns="0" rIns="0" bIns="0" rtlCol="0" anchor="ctr"/>
          <a:lstStyle/>
          <a:p>
            <a:pPr marL="0" indent="0">
              <a:lnSpc>
                <a:spcPct val="112000"/>
              </a:lnSpc>
              <a:buNone/>
            </a:pPr>
            <a:r>
              <a:rPr lang="en-US" sz="1400" dirty="0">
                <a:solidFill>
                  <a:srgbClr val="0F2A30"/>
                </a:solidFill>
                <a:latin typeface="Calibri" pitchFamily="34" charset="0"/>
                <a:ea typeface="Calibri" pitchFamily="34" charset="-122"/>
                <a:cs typeface="Calibri" pitchFamily="34" charset="-120"/>
              </a:rPr>
              <a:t>Uvjerenje o državljanstvu može se izvaditi u bilo kojem matičnom uredu u FBiH. Ako se ne podiže u mjestu rođenja, potrebna je prethodna verifikacija podataka u matičnom uredu mjesta rođenja, nakon čega se uvjerenje može izvaditi u bilo kojoj drugoj općini ili gradu.</a:t>
            </a:r>
            <a:endParaRPr lang="en-US" sz="1400" dirty="0"/>
          </a:p>
        </p:txBody>
      </p:sp>
      <p:sp>
        <p:nvSpPr>
          <p:cNvPr id="15" name="Text 10"/>
          <p:cNvSpPr/>
          <p:nvPr/>
        </p:nvSpPr>
        <p:spPr>
          <a:xfrm>
            <a:off x="11323015" y="6437376"/>
            <a:ext cx="457200" cy="274320"/>
          </a:xfrm>
          <a:prstGeom prst="rect">
            <a:avLst/>
          </a:prstGeom>
          <a:noFill/>
          <a:ln/>
        </p:spPr>
        <p:txBody>
          <a:bodyPr wrap="square" lIns="0" tIns="0" rIns="0" bIns="0" rtlCol="0" anchor="ctr"/>
          <a:lstStyle/>
          <a:p>
            <a:pPr marL="0" indent="0" algn="r">
              <a:buNone/>
            </a:pPr>
            <a:r>
              <a:rPr lang="en-US" sz="1000" b="1" dirty="0">
                <a:solidFill>
                  <a:srgbClr val="89A9A6"/>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3B45"/>
        </a:solidFill>
        <a:effectLst/>
      </p:bgPr>
    </p:bg>
    <p:spTree>
      <p:nvGrpSpPr>
        <p:cNvPr id="1" name=""/>
        <p:cNvGrpSpPr/>
        <p:nvPr/>
      </p:nvGrpSpPr>
      <p:grpSpPr>
        <a:xfrm>
          <a:off x="0" y="0"/>
          <a:ext cx="0" cy="0"/>
          <a:chOff x="0" y="0"/>
          <a:chExt cx="0" cy="0"/>
        </a:xfrm>
      </p:grpSpPr>
      <p:sp>
        <p:nvSpPr>
          <p:cNvPr id="3" name="Text 1"/>
          <p:cNvSpPr/>
          <p:nvPr/>
        </p:nvSpPr>
        <p:spPr>
          <a:xfrm>
            <a:off x="640080" y="457200"/>
            <a:ext cx="10881360" cy="640080"/>
          </a:xfrm>
          <a:prstGeom prst="rect">
            <a:avLst/>
          </a:prstGeom>
          <a:noFill/>
          <a:ln/>
        </p:spPr>
        <p:txBody>
          <a:bodyPr wrap="square" lIns="0" tIns="0" rIns="0" bIns="0"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Tijek glasovanja poštom</a:t>
            </a:r>
            <a:endParaRPr lang="en-US" sz="3000" dirty="0"/>
          </a:p>
        </p:txBody>
      </p:sp>
      <p:sp>
        <p:nvSpPr>
          <p:cNvPr id="4" name="Text 2"/>
          <p:cNvSpPr/>
          <p:nvPr/>
        </p:nvSpPr>
        <p:spPr>
          <a:xfrm>
            <a:off x="640080" y="1051560"/>
            <a:ext cx="10881360" cy="365760"/>
          </a:xfrm>
          <a:prstGeom prst="rect">
            <a:avLst/>
          </a:prstGeom>
          <a:noFill/>
          <a:ln/>
        </p:spPr>
        <p:txBody>
          <a:bodyPr wrap="square" lIns="0" tIns="0" rIns="0" bIns="0" rtlCol="0" anchor="ctr"/>
          <a:lstStyle/>
          <a:p>
            <a:pPr marL="0" indent="0">
              <a:buNone/>
            </a:pPr>
            <a:r>
              <a:rPr lang="en-US" sz="1600" dirty="0">
                <a:solidFill>
                  <a:srgbClr val="BFE3DC"/>
                </a:solidFill>
                <a:latin typeface="Calibri" pitchFamily="34" charset="0"/>
                <a:ea typeface="Calibri" pitchFamily="34" charset="-122"/>
                <a:cs typeface="Calibri" pitchFamily="34" charset="-120"/>
              </a:rPr>
              <a:t>Četiri koraka od prijave do povrata glasačkog paketa</a:t>
            </a:r>
            <a:endParaRPr lang="en-US" sz="1600" dirty="0"/>
          </a:p>
        </p:txBody>
      </p:sp>
      <p:sp>
        <p:nvSpPr>
          <p:cNvPr id="5" name="Shape 3"/>
          <p:cNvSpPr/>
          <p:nvPr/>
        </p:nvSpPr>
        <p:spPr>
          <a:xfrm>
            <a:off x="1911096" y="2350008"/>
            <a:ext cx="8284464" cy="0"/>
          </a:xfrm>
          <a:prstGeom prst="line">
            <a:avLst/>
          </a:prstGeom>
          <a:noFill/>
          <a:ln w="19050">
            <a:solidFill>
              <a:srgbClr val="2E6B70"/>
            </a:solidFill>
            <a:prstDash val="dash"/>
          </a:ln>
        </p:spPr>
      </p:sp>
      <p:sp>
        <p:nvSpPr>
          <p:cNvPr id="6" name="Shape 4"/>
          <p:cNvSpPr/>
          <p:nvPr/>
        </p:nvSpPr>
        <p:spPr>
          <a:xfrm>
            <a:off x="1618488" y="1965960"/>
            <a:ext cx="585216" cy="585216"/>
          </a:xfrm>
          <a:prstGeom prst="ellipse">
            <a:avLst/>
          </a:prstGeom>
          <a:solidFill>
            <a:srgbClr val="FF6B4A"/>
          </a:solidFill>
          <a:ln/>
        </p:spPr>
      </p:sp>
      <p:sp>
        <p:nvSpPr>
          <p:cNvPr id="7" name="Text 5"/>
          <p:cNvSpPr/>
          <p:nvPr/>
        </p:nvSpPr>
        <p:spPr>
          <a:xfrm>
            <a:off x="1618488" y="1965960"/>
            <a:ext cx="585216" cy="585216"/>
          </a:xfrm>
          <a:prstGeom prst="rect">
            <a:avLst/>
          </a:prstGeom>
          <a:noFill/>
          <a:ln/>
        </p:spPr>
        <p:txBody>
          <a:bodyPr wrap="square" lIns="0" tIns="0" rIns="0" bIns="0" rtlCol="0" anchor="ctr"/>
          <a:lstStyle/>
          <a:p>
            <a:pPr marL="0" indent="0" algn="ctr">
              <a:buNone/>
            </a:pPr>
            <a:r>
              <a:rPr lang="en-US" sz="2200" b="1" dirty="0">
                <a:solidFill>
                  <a:srgbClr val="0B3B45"/>
                </a:solidFill>
                <a:latin typeface="Calibri" pitchFamily="34" charset="0"/>
                <a:ea typeface="Calibri" pitchFamily="34" charset="-122"/>
                <a:cs typeface="Calibri" pitchFamily="34" charset="-120"/>
              </a:rPr>
              <a:t>1</a:t>
            </a:r>
            <a:endParaRPr lang="en-US" sz="2200" dirty="0"/>
          </a:p>
        </p:txBody>
      </p:sp>
      <p:sp>
        <p:nvSpPr>
          <p:cNvPr id="8" name="Shape 6"/>
          <p:cNvSpPr/>
          <p:nvPr/>
        </p:nvSpPr>
        <p:spPr>
          <a:xfrm>
            <a:off x="640080" y="2834640"/>
            <a:ext cx="2542032" cy="2697480"/>
          </a:xfrm>
          <a:prstGeom prst="roundRect">
            <a:avLst>
              <a:gd name="adj" fmla="val 3237"/>
            </a:avLst>
          </a:prstGeom>
          <a:solidFill>
            <a:srgbClr val="0F4E5A"/>
          </a:solidFill>
          <a:ln/>
        </p:spPr>
      </p:sp>
      <p:pic>
        <p:nvPicPr>
          <p:cNvPr id="9" name="Image 0" descr="preencoded.png"/>
          <p:cNvPicPr>
            <a:picLocks noChangeAspect="1"/>
          </p:cNvPicPr>
          <p:nvPr/>
        </p:nvPicPr>
        <p:blipFill>
          <a:blip r:embed="rId3"/>
          <a:stretch>
            <a:fillRect/>
          </a:stretch>
        </p:blipFill>
        <p:spPr>
          <a:xfrm>
            <a:off x="859536" y="3090672"/>
            <a:ext cx="420624" cy="420624"/>
          </a:xfrm>
          <a:prstGeom prst="rect">
            <a:avLst/>
          </a:prstGeom>
        </p:spPr>
      </p:pic>
      <p:sp>
        <p:nvSpPr>
          <p:cNvPr id="10" name="Text 7"/>
          <p:cNvSpPr/>
          <p:nvPr/>
        </p:nvSpPr>
        <p:spPr>
          <a:xfrm>
            <a:off x="859536" y="3639312"/>
            <a:ext cx="2103120" cy="594360"/>
          </a:xfrm>
          <a:prstGeom prst="rect">
            <a:avLst/>
          </a:prstGeom>
          <a:noFill/>
          <a:ln/>
        </p:spPr>
        <p:txBody>
          <a:bodyPr wrap="square" lIns="0" tIns="0" rIns="0" bIns="0" rtlCol="0" anchor="ctr"/>
          <a:lstStyle/>
          <a:p>
            <a:pPr marL="0" indent="0">
              <a:lnSpc>
                <a:spcPct val="105000"/>
              </a:lnSpc>
              <a:buNone/>
            </a:pPr>
            <a:r>
              <a:rPr lang="en-US" sz="1400" b="1" dirty="0">
                <a:solidFill>
                  <a:srgbClr val="FFFFFF"/>
                </a:solidFill>
                <a:latin typeface="Calibri" pitchFamily="34" charset="0"/>
                <a:ea typeface="Calibri" pitchFamily="34" charset="-122"/>
                <a:cs typeface="Calibri" pitchFamily="34" charset="-120"/>
              </a:rPr>
              <a:t>Slanje prijave</a:t>
            </a:r>
            <a:endParaRPr lang="en-US" sz="1400" dirty="0"/>
          </a:p>
        </p:txBody>
      </p:sp>
      <p:sp>
        <p:nvSpPr>
          <p:cNvPr id="11" name="Text 8"/>
          <p:cNvSpPr/>
          <p:nvPr/>
        </p:nvSpPr>
        <p:spPr>
          <a:xfrm>
            <a:off x="859536" y="4206240"/>
            <a:ext cx="2103120" cy="1554480"/>
          </a:xfrm>
          <a:prstGeom prst="rect">
            <a:avLst/>
          </a:prstGeom>
          <a:noFill/>
          <a:ln/>
        </p:spPr>
        <p:txBody>
          <a:bodyPr wrap="square" lIns="0" tIns="0" rIns="0" bIns="0" rtlCol="0" anchor="ctr"/>
          <a:lstStyle/>
          <a:p>
            <a:pPr marL="0" indent="0">
              <a:lnSpc>
                <a:spcPct val="118000"/>
              </a:lnSpc>
              <a:buNone/>
            </a:pPr>
            <a:r>
              <a:rPr lang="en-US" sz="1400" dirty="0">
                <a:solidFill>
                  <a:srgbClr val="D7EEEA"/>
                </a:solidFill>
                <a:latin typeface="Calibri" pitchFamily="34" charset="0"/>
                <a:ea typeface="Calibri" pitchFamily="34" charset="-122"/>
                <a:cs typeface="Calibri" pitchFamily="34" charset="-120"/>
              </a:rPr>
              <a:t>Prijava se podnosi Središnjem izbornom povjerenstvu (SIP) u Sarajevu putem portala e-Izbori.</a:t>
            </a:r>
            <a:endParaRPr lang="en-US" sz="1400" dirty="0"/>
          </a:p>
        </p:txBody>
      </p:sp>
      <p:sp>
        <p:nvSpPr>
          <p:cNvPr id="12" name="Shape 9"/>
          <p:cNvSpPr/>
          <p:nvPr/>
        </p:nvSpPr>
        <p:spPr>
          <a:xfrm>
            <a:off x="4379976" y="1965960"/>
            <a:ext cx="585216" cy="585216"/>
          </a:xfrm>
          <a:prstGeom prst="ellipse">
            <a:avLst/>
          </a:prstGeom>
          <a:solidFill>
            <a:srgbClr val="17B39A"/>
          </a:solidFill>
          <a:ln/>
        </p:spPr>
      </p:sp>
      <p:sp>
        <p:nvSpPr>
          <p:cNvPr id="13" name="Text 10"/>
          <p:cNvSpPr/>
          <p:nvPr/>
        </p:nvSpPr>
        <p:spPr>
          <a:xfrm>
            <a:off x="4379976" y="1965960"/>
            <a:ext cx="585216" cy="585216"/>
          </a:xfrm>
          <a:prstGeom prst="rect">
            <a:avLst/>
          </a:prstGeom>
          <a:noFill/>
          <a:ln/>
        </p:spPr>
        <p:txBody>
          <a:bodyPr wrap="square" lIns="0" tIns="0" rIns="0" bIns="0" rtlCol="0" anchor="ctr"/>
          <a:lstStyle/>
          <a:p>
            <a:pPr marL="0" indent="0" algn="ctr">
              <a:buNone/>
            </a:pPr>
            <a:r>
              <a:rPr lang="en-US" sz="2200" b="1" dirty="0">
                <a:solidFill>
                  <a:srgbClr val="0B3B45"/>
                </a:solidFill>
                <a:latin typeface="Calibri" pitchFamily="34" charset="0"/>
                <a:ea typeface="Calibri" pitchFamily="34" charset="-122"/>
                <a:cs typeface="Calibri" pitchFamily="34" charset="-120"/>
              </a:rPr>
              <a:t>2</a:t>
            </a:r>
            <a:endParaRPr lang="en-US" sz="2200" dirty="0"/>
          </a:p>
        </p:txBody>
      </p:sp>
      <p:sp>
        <p:nvSpPr>
          <p:cNvPr id="14" name="Shape 11"/>
          <p:cNvSpPr/>
          <p:nvPr/>
        </p:nvSpPr>
        <p:spPr>
          <a:xfrm>
            <a:off x="3401568" y="2834640"/>
            <a:ext cx="2542032" cy="2697480"/>
          </a:xfrm>
          <a:prstGeom prst="roundRect">
            <a:avLst>
              <a:gd name="adj" fmla="val 3237"/>
            </a:avLst>
          </a:prstGeom>
          <a:solidFill>
            <a:srgbClr val="0F4E5A"/>
          </a:solidFill>
          <a:ln/>
        </p:spPr>
      </p:sp>
      <p:pic>
        <p:nvPicPr>
          <p:cNvPr id="15" name="Image 1" descr="preencoded.png"/>
          <p:cNvPicPr>
            <a:picLocks noChangeAspect="1"/>
          </p:cNvPicPr>
          <p:nvPr/>
        </p:nvPicPr>
        <p:blipFill>
          <a:blip r:embed="rId4"/>
          <a:stretch>
            <a:fillRect/>
          </a:stretch>
        </p:blipFill>
        <p:spPr>
          <a:xfrm>
            <a:off x="3621024" y="3090672"/>
            <a:ext cx="420624" cy="420624"/>
          </a:xfrm>
          <a:prstGeom prst="rect">
            <a:avLst/>
          </a:prstGeom>
        </p:spPr>
      </p:pic>
      <p:sp>
        <p:nvSpPr>
          <p:cNvPr id="16" name="Text 12"/>
          <p:cNvSpPr/>
          <p:nvPr/>
        </p:nvSpPr>
        <p:spPr>
          <a:xfrm>
            <a:off x="3621024" y="3639312"/>
            <a:ext cx="2103120" cy="594360"/>
          </a:xfrm>
          <a:prstGeom prst="rect">
            <a:avLst/>
          </a:prstGeom>
          <a:noFill/>
          <a:ln/>
        </p:spPr>
        <p:txBody>
          <a:bodyPr wrap="square" lIns="0" tIns="0" rIns="0" bIns="0" rtlCol="0" anchor="ctr"/>
          <a:lstStyle/>
          <a:p>
            <a:pPr marL="0" indent="0">
              <a:lnSpc>
                <a:spcPct val="105000"/>
              </a:lnSpc>
              <a:buNone/>
            </a:pPr>
            <a:r>
              <a:rPr lang="en-US" sz="1400" b="1" dirty="0">
                <a:solidFill>
                  <a:srgbClr val="FFFFFF"/>
                </a:solidFill>
                <a:latin typeface="Calibri" pitchFamily="34" charset="0"/>
                <a:ea typeface="Calibri" pitchFamily="34" charset="-122"/>
                <a:cs typeface="Calibri" pitchFamily="34" charset="-120"/>
              </a:rPr>
              <a:t>Verifikacija i slanje paketa</a:t>
            </a:r>
            <a:endParaRPr lang="en-US" sz="1400" dirty="0"/>
          </a:p>
        </p:txBody>
      </p:sp>
      <p:sp>
        <p:nvSpPr>
          <p:cNvPr id="17" name="Text 13"/>
          <p:cNvSpPr/>
          <p:nvPr/>
        </p:nvSpPr>
        <p:spPr>
          <a:xfrm>
            <a:off x="3621024" y="4206240"/>
            <a:ext cx="2103120" cy="1554480"/>
          </a:xfrm>
          <a:prstGeom prst="rect">
            <a:avLst/>
          </a:prstGeom>
          <a:noFill/>
          <a:ln/>
        </p:spPr>
        <p:txBody>
          <a:bodyPr wrap="square" lIns="0" tIns="0" rIns="0" bIns="0" rtlCol="0" anchor="ctr"/>
          <a:lstStyle/>
          <a:p>
            <a:pPr marL="0" indent="0">
              <a:lnSpc>
                <a:spcPct val="118000"/>
              </a:lnSpc>
              <a:buNone/>
            </a:pPr>
            <a:r>
              <a:rPr lang="en-US" sz="1400" dirty="0">
                <a:solidFill>
                  <a:srgbClr val="D7EEEA"/>
                </a:solidFill>
                <a:latin typeface="Calibri" pitchFamily="34" charset="0"/>
                <a:ea typeface="Calibri" pitchFamily="34" charset="-122"/>
                <a:cs typeface="Calibri" pitchFamily="34" charset="-120"/>
              </a:rPr>
              <a:t>Nakon verifikacije prijave, SIP BiH šalje glasački paket na prijavljenu adresu u Republici Hrvatskoj.</a:t>
            </a:r>
            <a:endParaRPr lang="en-US" sz="1400" dirty="0"/>
          </a:p>
        </p:txBody>
      </p:sp>
      <p:sp>
        <p:nvSpPr>
          <p:cNvPr id="18" name="Shape 14"/>
          <p:cNvSpPr/>
          <p:nvPr/>
        </p:nvSpPr>
        <p:spPr>
          <a:xfrm>
            <a:off x="7141464" y="1965960"/>
            <a:ext cx="585216" cy="585216"/>
          </a:xfrm>
          <a:prstGeom prst="ellipse">
            <a:avLst/>
          </a:prstGeom>
          <a:solidFill>
            <a:srgbClr val="FF6B4A"/>
          </a:solidFill>
          <a:ln/>
        </p:spPr>
      </p:sp>
      <p:sp>
        <p:nvSpPr>
          <p:cNvPr id="19" name="Text 15"/>
          <p:cNvSpPr/>
          <p:nvPr/>
        </p:nvSpPr>
        <p:spPr>
          <a:xfrm>
            <a:off x="7141464" y="1965960"/>
            <a:ext cx="585216" cy="585216"/>
          </a:xfrm>
          <a:prstGeom prst="rect">
            <a:avLst/>
          </a:prstGeom>
          <a:noFill/>
          <a:ln/>
        </p:spPr>
        <p:txBody>
          <a:bodyPr wrap="square" lIns="0" tIns="0" rIns="0" bIns="0" rtlCol="0" anchor="ctr"/>
          <a:lstStyle/>
          <a:p>
            <a:pPr marL="0" indent="0" algn="ctr">
              <a:buNone/>
            </a:pPr>
            <a:r>
              <a:rPr lang="en-US" sz="2200" b="1" dirty="0">
                <a:solidFill>
                  <a:srgbClr val="0B3B45"/>
                </a:solidFill>
                <a:latin typeface="Calibri" pitchFamily="34" charset="0"/>
                <a:ea typeface="Calibri" pitchFamily="34" charset="-122"/>
                <a:cs typeface="Calibri" pitchFamily="34" charset="-120"/>
              </a:rPr>
              <a:t>3</a:t>
            </a:r>
            <a:endParaRPr lang="en-US" sz="2200" dirty="0"/>
          </a:p>
        </p:txBody>
      </p:sp>
      <p:sp>
        <p:nvSpPr>
          <p:cNvPr id="20" name="Shape 16"/>
          <p:cNvSpPr/>
          <p:nvPr/>
        </p:nvSpPr>
        <p:spPr>
          <a:xfrm>
            <a:off x="6163056" y="2834640"/>
            <a:ext cx="2542032" cy="2697480"/>
          </a:xfrm>
          <a:prstGeom prst="roundRect">
            <a:avLst>
              <a:gd name="adj" fmla="val 3237"/>
            </a:avLst>
          </a:prstGeom>
          <a:solidFill>
            <a:srgbClr val="0F4E5A"/>
          </a:solidFill>
          <a:ln/>
        </p:spPr>
      </p:sp>
      <p:pic>
        <p:nvPicPr>
          <p:cNvPr id="21" name="Image 2" descr="preencoded.png"/>
          <p:cNvPicPr>
            <a:picLocks noChangeAspect="1"/>
          </p:cNvPicPr>
          <p:nvPr/>
        </p:nvPicPr>
        <p:blipFill>
          <a:blip r:embed="rId5"/>
          <a:stretch>
            <a:fillRect/>
          </a:stretch>
        </p:blipFill>
        <p:spPr>
          <a:xfrm>
            <a:off x="6382512" y="3090672"/>
            <a:ext cx="420624" cy="420624"/>
          </a:xfrm>
          <a:prstGeom prst="rect">
            <a:avLst/>
          </a:prstGeom>
        </p:spPr>
      </p:pic>
      <p:sp>
        <p:nvSpPr>
          <p:cNvPr id="22" name="Text 17"/>
          <p:cNvSpPr/>
          <p:nvPr/>
        </p:nvSpPr>
        <p:spPr>
          <a:xfrm>
            <a:off x="6382512" y="3639312"/>
            <a:ext cx="2103120" cy="594360"/>
          </a:xfrm>
          <a:prstGeom prst="rect">
            <a:avLst/>
          </a:prstGeom>
          <a:noFill/>
          <a:ln/>
        </p:spPr>
        <p:txBody>
          <a:bodyPr wrap="square" lIns="0" tIns="0" rIns="0" bIns="0" rtlCol="0" anchor="ctr"/>
          <a:lstStyle/>
          <a:p>
            <a:pPr marL="0" indent="0">
              <a:lnSpc>
                <a:spcPct val="105000"/>
              </a:lnSpc>
              <a:buNone/>
            </a:pPr>
            <a:r>
              <a:rPr lang="en-US" sz="1400" b="1" dirty="0">
                <a:solidFill>
                  <a:srgbClr val="FFFFFF"/>
                </a:solidFill>
                <a:latin typeface="Calibri" pitchFamily="34" charset="0"/>
                <a:ea typeface="Calibri" pitchFamily="34" charset="-122"/>
                <a:cs typeface="Calibri" pitchFamily="34" charset="-120"/>
              </a:rPr>
              <a:t>Dostava glasačkog paketa</a:t>
            </a:r>
            <a:endParaRPr lang="en-US" sz="1400" dirty="0"/>
          </a:p>
        </p:txBody>
      </p:sp>
      <p:sp>
        <p:nvSpPr>
          <p:cNvPr id="23" name="Text 18"/>
          <p:cNvSpPr/>
          <p:nvPr/>
        </p:nvSpPr>
        <p:spPr>
          <a:xfrm>
            <a:off x="6382512" y="4206240"/>
            <a:ext cx="2103120" cy="1554480"/>
          </a:xfrm>
          <a:prstGeom prst="rect">
            <a:avLst/>
          </a:prstGeom>
          <a:noFill/>
          <a:ln/>
        </p:spPr>
        <p:txBody>
          <a:bodyPr wrap="square" lIns="0" tIns="0" rIns="0" bIns="0" rtlCol="0" anchor="ctr"/>
          <a:lstStyle/>
          <a:p>
            <a:pPr marL="0" indent="0">
              <a:lnSpc>
                <a:spcPct val="118000"/>
              </a:lnSpc>
              <a:buNone/>
            </a:pPr>
            <a:r>
              <a:rPr lang="en-US" sz="1400" dirty="0">
                <a:solidFill>
                  <a:srgbClr val="D7EEEA"/>
                </a:solidFill>
                <a:latin typeface="Calibri" pitchFamily="34" charset="0"/>
                <a:ea typeface="Calibri" pitchFamily="34" charset="-122"/>
                <a:cs typeface="Calibri" pitchFamily="34" charset="-120"/>
              </a:rPr>
              <a:t>Glasački paketi (preporučeno) na adrese u Republici Hrvatskoj stižu početkom rujna.</a:t>
            </a:r>
            <a:endParaRPr lang="en-US" sz="1400" dirty="0"/>
          </a:p>
        </p:txBody>
      </p:sp>
      <p:sp>
        <p:nvSpPr>
          <p:cNvPr id="24" name="Shape 19"/>
          <p:cNvSpPr/>
          <p:nvPr/>
        </p:nvSpPr>
        <p:spPr>
          <a:xfrm>
            <a:off x="9902952" y="1965960"/>
            <a:ext cx="585216" cy="585216"/>
          </a:xfrm>
          <a:prstGeom prst="ellipse">
            <a:avLst/>
          </a:prstGeom>
          <a:solidFill>
            <a:srgbClr val="17B39A"/>
          </a:solidFill>
          <a:ln/>
        </p:spPr>
      </p:sp>
      <p:sp>
        <p:nvSpPr>
          <p:cNvPr id="25" name="Text 20"/>
          <p:cNvSpPr/>
          <p:nvPr/>
        </p:nvSpPr>
        <p:spPr>
          <a:xfrm>
            <a:off x="9902952" y="1965960"/>
            <a:ext cx="585216" cy="585216"/>
          </a:xfrm>
          <a:prstGeom prst="rect">
            <a:avLst/>
          </a:prstGeom>
          <a:noFill/>
          <a:ln/>
        </p:spPr>
        <p:txBody>
          <a:bodyPr wrap="square" lIns="0" tIns="0" rIns="0" bIns="0" rtlCol="0" anchor="ctr"/>
          <a:lstStyle/>
          <a:p>
            <a:pPr marL="0" indent="0" algn="ctr">
              <a:buNone/>
            </a:pPr>
            <a:r>
              <a:rPr lang="en-US" sz="2200" b="1" dirty="0">
                <a:solidFill>
                  <a:srgbClr val="0B3B45"/>
                </a:solidFill>
                <a:latin typeface="Calibri" pitchFamily="34" charset="0"/>
                <a:ea typeface="Calibri" pitchFamily="34" charset="-122"/>
                <a:cs typeface="Calibri" pitchFamily="34" charset="-120"/>
              </a:rPr>
              <a:t>4</a:t>
            </a:r>
            <a:endParaRPr lang="en-US" sz="2200" dirty="0"/>
          </a:p>
        </p:txBody>
      </p:sp>
      <p:sp>
        <p:nvSpPr>
          <p:cNvPr id="26" name="Shape 21"/>
          <p:cNvSpPr/>
          <p:nvPr/>
        </p:nvSpPr>
        <p:spPr>
          <a:xfrm>
            <a:off x="8924544" y="2834640"/>
            <a:ext cx="2542032" cy="2697480"/>
          </a:xfrm>
          <a:prstGeom prst="roundRect">
            <a:avLst>
              <a:gd name="adj" fmla="val 3237"/>
            </a:avLst>
          </a:prstGeom>
          <a:solidFill>
            <a:srgbClr val="0F4E5A"/>
          </a:solidFill>
          <a:ln/>
        </p:spPr>
      </p:sp>
      <p:pic>
        <p:nvPicPr>
          <p:cNvPr id="27" name="Image 3" descr="preencoded.png"/>
          <p:cNvPicPr>
            <a:picLocks noChangeAspect="1"/>
          </p:cNvPicPr>
          <p:nvPr/>
        </p:nvPicPr>
        <p:blipFill>
          <a:blip r:embed="rId6"/>
          <a:stretch>
            <a:fillRect/>
          </a:stretch>
        </p:blipFill>
        <p:spPr>
          <a:xfrm>
            <a:off x="9144000" y="3090672"/>
            <a:ext cx="420624" cy="420624"/>
          </a:xfrm>
          <a:prstGeom prst="rect">
            <a:avLst/>
          </a:prstGeom>
        </p:spPr>
      </p:pic>
      <p:sp>
        <p:nvSpPr>
          <p:cNvPr id="28" name="Text 22"/>
          <p:cNvSpPr/>
          <p:nvPr/>
        </p:nvSpPr>
        <p:spPr>
          <a:xfrm>
            <a:off x="9144000" y="3639312"/>
            <a:ext cx="2103120" cy="594360"/>
          </a:xfrm>
          <a:prstGeom prst="rect">
            <a:avLst/>
          </a:prstGeom>
          <a:noFill/>
          <a:ln/>
        </p:spPr>
        <p:txBody>
          <a:bodyPr wrap="square" lIns="0" tIns="0" rIns="0" bIns="0" rtlCol="0" anchor="ctr"/>
          <a:lstStyle/>
          <a:p>
            <a:pPr marL="0" indent="0">
              <a:lnSpc>
                <a:spcPct val="105000"/>
              </a:lnSpc>
              <a:buNone/>
            </a:pPr>
            <a:r>
              <a:rPr lang="en-US" sz="1400" b="1" dirty="0">
                <a:solidFill>
                  <a:srgbClr val="FFFFFF"/>
                </a:solidFill>
                <a:latin typeface="Calibri" pitchFamily="34" charset="0"/>
                <a:ea typeface="Calibri" pitchFamily="34" charset="-122"/>
                <a:cs typeface="Calibri" pitchFamily="34" charset="-120"/>
              </a:rPr>
              <a:t>Povrat glasačkog paketa</a:t>
            </a:r>
            <a:endParaRPr lang="en-US" sz="1400" dirty="0"/>
          </a:p>
        </p:txBody>
      </p:sp>
      <p:sp>
        <p:nvSpPr>
          <p:cNvPr id="29" name="Text 23"/>
          <p:cNvSpPr/>
          <p:nvPr/>
        </p:nvSpPr>
        <p:spPr>
          <a:xfrm>
            <a:off x="9144000" y="4092321"/>
            <a:ext cx="2103120" cy="1554480"/>
          </a:xfrm>
          <a:prstGeom prst="rect">
            <a:avLst/>
          </a:prstGeom>
          <a:noFill/>
          <a:ln/>
        </p:spPr>
        <p:txBody>
          <a:bodyPr wrap="square" lIns="0" tIns="0" rIns="0" bIns="0" rtlCol="0" anchor="ctr"/>
          <a:lstStyle/>
          <a:p>
            <a:pPr marL="0" indent="0">
              <a:lnSpc>
                <a:spcPct val="118000"/>
              </a:lnSpc>
              <a:buNone/>
            </a:pPr>
            <a:r>
              <a:rPr lang="en-US" sz="1400" dirty="0">
                <a:solidFill>
                  <a:srgbClr val="D7EEEA"/>
                </a:solidFill>
                <a:latin typeface="Calibri" pitchFamily="34" charset="0"/>
                <a:ea typeface="Calibri" pitchFamily="34" charset="-122"/>
                <a:cs typeface="Calibri" pitchFamily="34" charset="-120"/>
              </a:rPr>
              <a:t>Paket se poštom vraća na adresu SIP-a BiH u Sarajevu (navedenu na povratnoj kuverti), najkasnije 7 dana nakon glasovanja.</a:t>
            </a:r>
            <a:endParaRPr lang="en-US" sz="1400" dirty="0"/>
          </a:p>
        </p:txBody>
      </p:sp>
      <p:sp>
        <p:nvSpPr>
          <p:cNvPr id="30" name="Text 24"/>
          <p:cNvSpPr/>
          <p:nvPr/>
        </p:nvSpPr>
        <p:spPr>
          <a:xfrm>
            <a:off x="11323015" y="6437376"/>
            <a:ext cx="457200" cy="274320"/>
          </a:xfrm>
          <a:prstGeom prst="rect">
            <a:avLst/>
          </a:prstGeom>
          <a:noFill/>
          <a:ln/>
        </p:spPr>
        <p:txBody>
          <a:bodyPr wrap="square" lIns="0" tIns="0" rIns="0" bIns="0" rtlCol="0" anchor="ctr"/>
          <a:lstStyle/>
          <a:p>
            <a:pPr marL="0" indent="0" algn="r">
              <a:buNone/>
            </a:pPr>
            <a:r>
              <a:rPr lang="en-US" sz="1000" b="1" dirty="0">
                <a:solidFill>
                  <a:srgbClr val="5C7A80"/>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AF8"/>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640080"/>
          </a:xfrm>
          <a:prstGeom prst="rect">
            <a:avLst/>
          </a:prstGeom>
          <a:noFill/>
          <a:ln/>
        </p:spPr>
        <p:txBody>
          <a:bodyPr wrap="square" lIns="0" tIns="0" rIns="0" bIns="0" rtlCol="0" anchor="ctr"/>
          <a:lstStyle/>
          <a:p>
            <a:pPr marL="0" indent="0">
              <a:buNone/>
            </a:pPr>
            <a:r>
              <a:rPr lang="en-US" sz="3000" b="1" dirty="0">
                <a:solidFill>
                  <a:srgbClr val="0B3B45"/>
                </a:solidFill>
                <a:latin typeface="Calibri" pitchFamily="34" charset="0"/>
                <a:ea typeface="Calibri" pitchFamily="34" charset="-122"/>
                <a:cs typeface="Calibri" pitchFamily="34" charset="-120"/>
              </a:rPr>
              <a:t>Sadržaj glasačkog paketa</a:t>
            </a:r>
            <a:endParaRPr lang="en-US" sz="3000" dirty="0"/>
          </a:p>
        </p:txBody>
      </p:sp>
      <p:sp>
        <p:nvSpPr>
          <p:cNvPr id="3" name="Text 1"/>
          <p:cNvSpPr/>
          <p:nvPr/>
        </p:nvSpPr>
        <p:spPr>
          <a:xfrm>
            <a:off x="640080" y="1051560"/>
            <a:ext cx="10881360" cy="365760"/>
          </a:xfrm>
          <a:prstGeom prst="rect">
            <a:avLst/>
          </a:prstGeom>
          <a:noFill/>
          <a:ln/>
        </p:spPr>
        <p:txBody>
          <a:bodyPr wrap="square" lIns="0" tIns="0" rIns="0" bIns="0" rtlCol="0" anchor="ctr"/>
          <a:lstStyle/>
          <a:p>
            <a:pPr marL="0" indent="0">
              <a:buNone/>
            </a:pPr>
            <a:r>
              <a:rPr lang="en-US" sz="1400" dirty="0">
                <a:latin typeface="Calibri" pitchFamily="34" charset="0"/>
                <a:ea typeface="Calibri" pitchFamily="34" charset="-122"/>
                <a:cs typeface="Calibri" pitchFamily="34" charset="-120"/>
              </a:rPr>
              <a:t>Broj i vrsta glasačkih listića ovise o mjestu prebivališta birača u BiH</a:t>
            </a:r>
            <a:endParaRPr lang="en-US" sz="1400" dirty="0"/>
          </a:p>
        </p:txBody>
      </p:sp>
      <p:sp>
        <p:nvSpPr>
          <p:cNvPr id="4" name="Shape 2"/>
          <p:cNvSpPr/>
          <p:nvPr/>
        </p:nvSpPr>
        <p:spPr>
          <a:xfrm>
            <a:off x="640080" y="1417320"/>
            <a:ext cx="5358384" cy="3063240"/>
          </a:xfrm>
          <a:prstGeom prst="roundRect">
            <a:avLst>
              <a:gd name="adj" fmla="val 2687"/>
            </a:avLst>
          </a:prstGeom>
          <a:solidFill>
            <a:srgbClr val="FFFFFF"/>
          </a:solidFill>
          <a:ln/>
          <a:effectLst>
            <a:outerShdw blurRad="101600" dist="25400" dir="5400000" algn="bl" rotWithShape="0">
              <a:srgbClr val="0B3B45">
                <a:alpha val="12000"/>
              </a:srgbClr>
            </a:outerShdw>
          </a:effectLst>
        </p:spPr>
      </p:sp>
      <p:sp>
        <p:nvSpPr>
          <p:cNvPr id="5" name="Shape 3"/>
          <p:cNvSpPr/>
          <p:nvPr/>
        </p:nvSpPr>
        <p:spPr>
          <a:xfrm>
            <a:off x="640080" y="1417320"/>
            <a:ext cx="5358384" cy="822960"/>
          </a:xfrm>
          <a:prstGeom prst="roundRect">
            <a:avLst>
              <a:gd name="adj" fmla="val 10000"/>
            </a:avLst>
          </a:prstGeom>
          <a:solidFill>
            <a:srgbClr val="0B3B45"/>
          </a:solidFill>
          <a:ln/>
        </p:spPr>
      </p:sp>
      <p:sp>
        <p:nvSpPr>
          <p:cNvPr id="6" name="Shape 4"/>
          <p:cNvSpPr/>
          <p:nvPr/>
        </p:nvSpPr>
        <p:spPr>
          <a:xfrm>
            <a:off x="640080" y="1828800"/>
            <a:ext cx="5358384" cy="411480"/>
          </a:xfrm>
          <a:prstGeom prst="rect">
            <a:avLst/>
          </a:prstGeom>
          <a:solidFill>
            <a:srgbClr val="0B3B45"/>
          </a:solidFill>
          <a:ln/>
        </p:spPr>
      </p:sp>
      <p:sp>
        <p:nvSpPr>
          <p:cNvPr id="8" name="Text 5"/>
          <p:cNvSpPr/>
          <p:nvPr/>
        </p:nvSpPr>
        <p:spPr>
          <a:xfrm>
            <a:off x="1481328" y="1490472"/>
            <a:ext cx="3621024" cy="402336"/>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Federacija BiH</a:t>
            </a:r>
            <a:endParaRPr lang="en-US" sz="2000" dirty="0"/>
          </a:p>
        </p:txBody>
      </p:sp>
      <p:sp>
        <p:nvSpPr>
          <p:cNvPr id="9" name="Text 6"/>
          <p:cNvSpPr/>
          <p:nvPr/>
        </p:nvSpPr>
        <p:spPr>
          <a:xfrm>
            <a:off x="1481328" y="1874520"/>
            <a:ext cx="3621024" cy="310896"/>
          </a:xfrm>
          <a:prstGeom prst="rect">
            <a:avLst/>
          </a:prstGeom>
          <a:noFill/>
          <a:ln/>
        </p:spPr>
        <p:txBody>
          <a:bodyPr wrap="square" lIns="0" tIns="0" rIns="0" bIns="0" rtlCol="0" anchor="ctr"/>
          <a:lstStyle/>
          <a:p>
            <a:pPr marL="0" indent="0">
              <a:buNone/>
            </a:pPr>
            <a:r>
              <a:rPr lang="en-US" sz="1400" dirty="0">
                <a:solidFill>
                  <a:srgbClr val="D7EEEA"/>
                </a:solidFill>
                <a:latin typeface="Calibri" pitchFamily="34" charset="0"/>
                <a:ea typeface="Calibri" pitchFamily="34" charset="-122"/>
                <a:cs typeface="Calibri" pitchFamily="34" charset="-120"/>
              </a:rPr>
              <a:t>4 glasačka listića</a:t>
            </a:r>
            <a:endParaRPr lang="en-US" sz="1400" dirty="0"/>
          </a:p>
        </p:txBody>
      </p:sp>
      <p:sp>
        <p:nvSpPr>
          <p:cNvPr id="10" name="Shape 7"/>
          <p:cNvSpPr/>
          <p:nvPr/>
        </p:nvSpPr>
        <p:spPr>
          <a:xfrm>
            <a:off x="5212080" y="1591056"/>
            <a:ext cx="457200" cy="457200"/>
          </a:xfrm>
          <a:prstGeom prst="ellipse">
            <a:avLst/>
          </a:prstGeom>
          <a:solidFill>
            <a:srgbClr val="FF6B4A"/>
          </a:solidFill>
          <a:ln/>
        </p:spPr>
      </p:sp>
      <p:sp>
        <p:nvSpPr>
          <p:cNvPr id="11" name="Text 8"/>
          <p:cNvSpPr/>
          <p:nvPr/>
        </p:nvSpPr>
        <p:spPr>
          <a:xfrm>
            <a:off x="5212080" y="1591056"/>
            <a:ext cx="457200" cy="457200"/>
          </a:xfrm>
          <a:prstGeom prst="rect">
            <a:avLst/>
          </a:prstGeom>
          <a:noFill/>
          <a:ln/>
        </p:spPr>
        <p:txBody>
          <a:bodyPr wrap="square" lIns="0" tIns="0" rIns="0" bIns="0" rtlCol="0" anchor="ctr"/>
          <a:lstStyle/>
          <a:p>
            <a:pPr marL="0" indent="0" algn="ctr">
              <a:buNone/>
            </a:pPr>
            <a:r>
              <a:rPr lang="en-US" sz="1400" b="1" dirty="0">
                <a:solidFill>
                  <a:srgbClr val="0B3B45"/>
                </a:solidFill>
                <a:latin typeface="Calibri" pitchFamily="34" charset="0"/>
                <a:ea typeface="Calibri" pitchFamily="34" charset="-122"/>
                <a:cs typeface="Calibri" pitchFamily="34" charset="-120"/>
              </a:rPr>
              <a:t>4</a:t>
            </a:r>
            <a:endParaRPr lang="en-US" sz="1400" dirty="0"/>
          </a:p>
        </p:txBody>
      </p:sp>
      <p:sp>
        <p:nvSpPr>
          <p:cNvPr id="12" name="Text 9"/>
          <p:cNvSpPr/>
          <p:nvPr/>
        </p:nvSpPr>
        <p:spPr>
          <a:xfrm>
            <a:off x="914400" y="2404872"/>
            <a:ext cx="4809744" cy="1965960"/>
          </a:xfrm>
          <a:prstGeom prst="rect">
            <a:avLst/>
          </a:prstGeom>
          <a:noFill/>
          <a:ln/>
        </p:spPr>
        <p:txBody>
          <a:bodyPr wrap="square" lIns="0" tIns="0" rIns="0" bIns="0" rtlCol="0" anchor="t"/>
          <a:lstStyle/>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Županijske skupštine</a:t>
            </a:r>
            <a:endParaRPr lang="en-US" sz="1400" dirty="0"/>
          </a:p>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Zastupnički dom Parlamenta Federacije BiH</a:t>
            </a:r>
            <a:endParaRPr lang="en-US" sz="1400" dirty="0"/>
          </a:p>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Zastupnički dom Parlamentarne skupštine BiH</a:t>
            </a:r>
            <a:endParaRPr lang="en-US" sz="1400" dirty="0"/>
          </a:p>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Hrvatskog ili bošnjačkog člana Predsjedništva BiH</a:t>
            </a:r>
            <a:endParaRPr lang="en-US" sz="1400" dirty="0"/>
          </a:p>
        </p:txBody>
      </p:sp>
      <p:sp>
        <p:nvSpPr>
          <p:cNvPr id="13" name="Shape 10"/>
          <p:cNvSpPr/>
          <p:nvPr/>
        </p:nvSpPr>
        <p:spPr>
          <a:xfrm>
            <a:off x="6254496" y="1417320"/>
            <a:ext cx="5358384" cy="3063240"/>
          </a:xfrm>
          <a:prstGeom prst="roundRect">
            <a:avLst>
              <a:gd name="adj" fmla="val 2687"/>
            </a:avLst>
          </a:prstGeom>
          <a:solidFill>
            <a:srgbClr val="FFFFFF"/>
          </a:solidFill>
          <a:ln/>
          <a:effectLst>
            <a:outerShdw blurRad="101600" dist="25400" dir="5400000" algn="bl" rotWithShape="0">
              <a:srgbClr val="0B3B45">
                <a:alpha val="12000"/>
              </a:srgbClr>
            </a:outerShdw>
          </a:effectLst>
        </p:spPr>
      </p:sp>
      <p:sp>
        <p:nvSpPr>
          <p:cNvPr id="14" name="Shape 11"/>
          <p:cNvSpPr/>
          <p:nvPr/>
        </p:nvSpPr>
        <p:spPr>
          <a:xfrm>
            <a:off x="6254496" y="1417320"/>
            <a:ext cx="5358384" cy="822960"/>
          </a:xfrm>
          <a:prstGeom prst="roundRect">
            <a:avLst>
              <a:gd name="adj" fmla="val 10000"/>
            </a:avLst>
          </a:prstGeom>
          <a:solidFill>
            <a:srgbClr val="0B3B45"/>
          </a:solidFill>
          <a:ln/>
        </p:spPr>
      </p:sp>
      <p:sp>
        <p:nvSpPr>
          <p:cNvPr id="15" name="Shape 12"/>
          <p:cNvSpPr/>
          <p:nvPr/>
        </p:nvSpPr>
        <p:spPr>
          <a:xfrm>
            <a:off x="6254496" y="1828800"/>
            <a:ext cx="5358384" cy="411480"/>
          </a:xfrm>
          <a:prstGeom prst="rect">
            <a:avLst/>
          </a:prstGeom>
          <a:solidFill>
            <a:srgbClr val="0B3B45"/>
          </a:solidFill>
          <a:ln/>
        </p:spPr>
      </p:sp>
      <p:sp>
        <p:nvSpPr>
          <p:cNvPr id="17" name="Text 13"/>
          <p:cNvSpPr/>
          <p:nvPr/>
        </p:nvSpPr>
        <p:spPr>
          <a:xfrm>
            <a:off x="7095744" y="1490472"/>
            <a:ext cx="3621024" cy="402336"/>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Republika Srpska</a:t>
            </a:r>
            <a:endParaRPr lang="en-US" sz="2000" dirty="0"/>
          </a:p>
        </p:txBody>
      </p:sp>
      <p:sp>
        <p:nvSpPr>
          <p:cNvPr id="18" name="Text 14"/>
          <p:cNvSpPr/>
          <p:nvPr/>
        </p:nvSpPr>
        <p:spPr>
          <a:xfrm>
            <a:off x="7095744" y="1874520"/>
            <a:ext cx="3621024" cy="310896"/>
          </a:xfrm>
          <a:prstGeom prst="rect">
            <a:avLst/>
          </a:prstGeom>
          <a:noFill/>
          <a:ln/>
        </p:spPr>
        <p:txBody>
          <a:bodyPr wrap="square" lIns="0" tIns="0" rIns="0" bIns="0" rtlCol="0" anchor="ctr"/>
          <a:lstStyle/>
          <a:p>
            <a:pPr marL="0" indent="0">
              <a:buNone/>
            </a:pPr>
            <a:r>
              <a:rPr lang="en-US" sz="1400" dirty="0">
                <a:solidFill>
                  <a:srgbClr val="D7EEEA"/>
                </a:solidFill>
                <a:latin typeface="Calibri" pitchFamily="34" charset="0"/>
                <a:ea typeface="Calibri" pitchFamily="34" charset="-122"/>
                <a:cs typeface="Calibri" pitchFamily="34" charset="-120"/>
              </a:rPr>
              <a:t>3 glasačka listića</a:t>
            </a:r>
            <a:endParaRPr lang="en-US" sz="1400" dirty="0"/>
          </a:p>
        </p:txBody>
      </p:sp>
      <p:sp>
        <p:nvSpPr>
          <p:cNvPr id="19" name="Shape 15"/>
          <p:cNvSpPr/>
          <p:nvPr/>
        </p:nvSpPr>
        <p:spPr>
          <a:xfrm>
            <a:off x="10826496" y="1591056"/>
            <a:ext cx="457200" cy="457200"/>
          </a:xfrm>
          <a:prstGeom prst="ellipse">
            <a:avLst/>
          </a:prstGeom>
          <a:solidFill>
            <a:srgbClr val="17B39A"/>
          </a:solidFill>
          <a:ln/>
        </p:spPr>
      </p:sp>
      <p:sp>
        <p:nvSpPr>
          <p:cNvPr id="20" name="Text 16"/>
          <p:cNvSpPr/>
          <p:nvPr/>
        </p:nvSpPr>
        <p:spPr>
          <a:xfrm>
            <a:off x="10826496" y="1591056"/>
            <a:ext cx="457200" cy="457200"/>
          </a:xfrm>
          <a:prstGeom prst="rect">
            <a:avLst/>
          </a:prstGeom>
          <a:noFill/>
          <a:ln/>
        </p:spPr>
        <p:txBody>
          <a:bodyPr wrap="square" lIns="0" tIns="0" rIns="0" bIns="0" rtlCol="0" anchor="ctr"/>
          <a:lstStyle/>
          <a:p>
            <a:pPr marL="0" indent="0" algn="ctr">
              <a:buNone/>
            </a:pPr>
            <a:r>
              <a:rPr lang="en-US" sz="1400" b="1" dirty="0">
                <a:solidFill>
                  <a:srgbClr val="0B3B45"/>
                </a:solidFill>
                <a:latin typeface="Calibri" pitchFamily="34" charset="0"/>
                <a:ea typeface="Calibri" pitchFamily="34" charset="-122"/>
                <a:cs typeface="Calibri" pitchFamily="34" charset="-120"/>
              </a:rPr>
              <a:t>3</a:t>
            </a:r>
            <a:endParaRPr lang="en-US" sz="1400" dirty="0"/>
          </a:p>
        </p:txBody>
      </p:sp>
      <p:sp>
        <p:nvSpPr>
          <p:cNvPr id="21" name="Text 17"/>
          <p:cNvSpPr/>
          <p:nvPr/>
        </p:nvSpPr>
        <p:spPr>
          <a:xfrm>
            <a:off x="6528816" y="2404872"/>
            <a:ext cx="4809744" cy="1965960"/>
          </a:xfrm>
          <a:prstGeom prst="rect">
            <a:avLst/>
          </a:prstGeom>
          <a:noFill/>
          <a:ln/>
        </p:spPr>
        <p:txBody>
          <a:bodyPr wrap="square" lIns="0" tIns="0" rIns="0" bIns="0" rtlCol="0" anchor="t"/>
          <a:lstStyle/>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Narodna skupština Republike Srpske</a:t>
            </a:r>
            <a:endParaRPr lang="en-US" sz="1400" dirty="0"/>
          </a:p>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Predsjednik i potpredsjednici Republike Srpske</a:t>
            </a:r>
            <a:endParaRPr lang="en-US" sz="1400" dirty="0"/>
          </a:p>
          <a:p>
            <a:pPr marL="342900" indent="-342900">
              <a:lnSpc>
                <a:spcPct val="108000"/>
              </a:lnSpc>
              <a:spcAft>
                <a:spcPts val="1100"/>
              </a:spcAft>
              <a:buSzPct val="100000"/>
              <a:buFont typeface="+mj-lt"/>
              <a:buAutoNum type="arabicPeriod"/>
            </a:pPr>
            <a:r>
              <a:rPr lang="en-US" sz="1400" dirty="0">
                <a:solidFill>
                  <a:srgbClr val="0F2A30"/>
                </a:solidFill>
                <a:latin typeface="Calibri" pitchFamily="34" charset="0"/>
                <a:ea typeface="Calibri" pitchFamily="34" charset="-122"/>
                <a:cs typeface="Calibri" pitchFamily="34" charset="-120"/>
              </a:rPr>
              <a:t>Srpski član Predsjedništva BiH</a:t>
            </a:r>
            <a:endParaRPr lang="en-US" sz="1400" dirty="0"/>
          </a:p>
        </p:txBody>
      </p:sp>
      <p:sp>
        <p:nvSpPr>
          <p:cNvPr id="22" name="Shape 18"/>
          <p:cNvSpPr/>
          <p:nvPr/>
        </p:nvSpPr>
        <p:spPr>
          <a:xfrm>
            <a:off x="640080" y="4700016"/>
            <a:ext cx="10908792" cy="1325880"/>
          </a:xfrm>
          <a:prstGeom prst="roundRect">
            <a:avLst>
              <a:gd name="adj" fmla="val 6207"/>
            </a:avLst>
          </a:prstGeom>
          <a:solidFill>
            <a:srgbClr val="FFEDE7"/>
          </a:solidFill>
          <a:ln/>
          <a:effectLst>
            <a:outerShdw blurRad="101600" dist="25400" dir="5400000" algn="bl" rotWithShape="0">
              <a:srgbClr val="0B3B45">
                <a:alpha val="12000"/>
              </a:srgbClr>
            </a:outerShdw>
          </a:effectLst>
        </p:spPr>
      </p:sp>
      <p:pic>
        <p:nvPicPr>
          <p:cNvPr id="23" name="Image 2" descr="preencoded.png"/>
          <p:cNvPicPr>
            <a:picLocks noChangeAspect="1"/>
          </p:cNvPicPr>
          <p:nvPr/>
        </p:nvPicPr>
        <p:blipFill>
          <a:blip r:embed="rId3"/>
          <a:stretch>
            <a:fillRect/>
          </a:stretch>
        </p:blipFill>
        <p:spPr>
          <a:xfrm>
            <a:off x="914400" y="4956048"/>
            <a:ext cx="402336" cy="402336"/>
          </a:xfrm>
          <a:prstGeom prst="rect">
            <a:avLst/>
          </a:prstGeom>
        </p:spPr>
      </p:pic>
      <p:sp>
        <p:nvSpPr>
          <p:cNvPr id="24" name="Text 19"/>
          <p:cNvSpPr/>
          <p:nvPr/>
        </p:nvSpPr>
        <p:spPr>
          <a:xfrm>
            <a:off x="1481328" y="4828032"/>
            <a:ext cx="9829800" cy="731520"/>
          </a:xfrm>
          <a:prstGeom prst="rect">
            <a:avLst/>
          </a:prstGeom>
          <a:noFill/>
          <a:ln/>
        </p:spPr>
        <p:txBody>
          <a:bodyPr wrap="square" lIns="0" tIns="0" rIns="0" bIns="0" rtlCol="0" anchor="ctr"/>
          <a:lstStyle/>
          <a:p>
            <a:pPr marL="0" indent="0">
              <a:lnSpc>
                <a:spcPct val="118000"/>
              </a:lnSpc>
              <a:buNone/>
            </a:pPr>
            <a:r>
              <a:rPr lang="en-US" sz="1400" dirty="0">
                <a:solidFill>
                  <a:srgbClr val="0F2A30"/>
                </a:solidFill>
                <a:latin typeface="Calibri" pitchFamily="34" charset="0"/>
                <a:ea typeface="Calibri" pitchFamily="34" charset="-122"/>
                <a:cs typeface="Calibri" pitchFamily="34" charset="-120"/>
              </a:rPr>
              <a:t>Uz glasačke listiće nalazi se i obrazac s osobnim podacima birača. Za valjanost glasovanja potrebno je: potpisati obrazac, priložiti presliku važećeg osobnog dokumenta korištenog pri registraciji, vratiti obrazac, presliku dokumenta i ispunjene glasačke listiće u povratnoj kuverti.</a:t>
            </a:r>
            <a:endParaRPr lang="en-US" sz="1400" dirty="0"/>
          </a:p>
        </p:txBody>
      </p:sp>
      <p:sp>
        <p:nvSpPr>
          <p:cNvPr id="25" name="Text 20"/>
          <p:cNvSpPr/>
          <p:nvPr/>
        </p:nvSpPr>
        <p:spPr>
          <a:xfrm>
            <a:off x="1481328" y="5596128"/>
            <a:ext cx="9829800" cy="384048"/>
          </a:xfrm>
          <a:prstGeom prst="rect">
            <a:avLst/>
          </a:prstGeom>
          <a:noFill/>
          <a:ln/>
        </p:spPr>
        <p:txBody>
          <a:bodyPr wrap="square" lIns="0" tIns="0" rIns="0" bIns="0" rtlCol="0" anchor="ctr"/>
          <a:lstStyle/>
          <a:p>
            <a:pPr marL="0" indent="0">
              <a:lnSpc>
                <a:spcPct val="115000"/>
              </a:lnSpc>
              <a:buNone/>
            </a:pPr>
            <a:r>
              <a:rPr lang="en-US" sz="1400" b="1" dirty="0">
                <a:solidFill>
                  <a:srgbClr val="0B3B45"/>
                </a:solidFill>
                <a:latin typeface="Calibri" pitchFamily="34" charset="0"/>
                <a:ea typeface="Calibri" pitchFamily="34" charset="-122"/>
                <a:cs typeface="Calibri" pitchFamily="34" charset="-120"/>
              </a:rPr>
              <a:t>Bez </a:t>
            </a:r>
            <a:r>
              <a:rPr lang="hr-HR" sz="1400" b="1" dirty="0">
                <a:solidFill>
                  <a:srgbClr val="0B3B45"/>
                </a:solidFill>
                <a:latin typeface="Calibri" pitchFamily="34" charset="0"/>
                <a:ea typeface="Calibri" pitchFamily="34" charset="-122"/>
                <a:cs typeface="Calibri" pitchFamily="34" charset="-120"/>
              </a:rPr>
              <a:t>vraćenog </a:t>
            </a:r>
            <a:r>
              <a:rPr lang="en-US" sz="1400" b="1" dirty="0" err="1">
                <a:solidFill>
                  <a:srgbClr val="0B3B45"/>
                </a:solidFill>
                <a:latin typeface="Calibri" pitchFamily="34" charset="0"/>
                <a:ea typeface="Calibri" pitchFamily="34" charset="-122"/>
                <a:cs typeface="Calibri" pitchFamily="34" charset="-120"/>
              </a:rPr>
              <a:t>potpisanog</a:t>
            </a:r>
            <a:r>
              <a:rPr lang="en-US" sz="1400" b="1" dirty="0">
                <a:solidFill>
                  <a:srgbClr val="0B3B45"/>
                </a:solidFill>
                <a:latin typeface="Calibri" pitchFamily="34" charset="0"/>
                <a:ea typeface="Calibri" pitchFamily="34" charset="-122"/>
                <a:cs typeface="Calibri" pitchFamily="34" charset="-120"/>
              </a:rPr>
              <a:t> obrasca i preslike važećeg osobnog dokumenta glasovanje nije važeće.</a:t>
            </a:r>
            <a:endParaRPr lang="en-US" sz="1400" dirty="0"/>
          </a:p>
        </p:txBody>
      </p:sp>
      <p:sp>
        <p:nvSpPr>
          <p:cNvPr id="26" name="Text 21"/>
          <p:cNvSpPr/>
          <p:nvPr/>
        </p:nvSpPr>
        <p:spPr>
          <a:xfrm>
            <a:off x="11323015" y="6437376"/>
            <a:ext cx="457200" cy="274320"/>
          </a:xfrm>
          <a:prstGeom prst="rect">
            <a:avLst/>
          </a:prstGeom>
          <a:noFill/>
          <a:ln/>
        </p:spPr>
        <p:txBody>
          <a:bodyPr wrap="square" lIns="0" tIns="0" rIns="0" bIns="0" rtlCol="0" anchor="ctr"/>
          <a:lstStyle/>
          <a:p>
            <a:pPr marL="0" indent="0" algn="r">
              <a:buNone/>
            </a:pPr>
            <a:r>
              <a:rPr lang="en-US" sz="1000" b="1" dirty="0">
                <a:solidFill>
                  <a:srgbClr val="89A9A6"/>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B3B45"/>
        </a:solidFill>
        <a:effectLst/>
      </p:bgPr>
    </p:bg>
    <p:spTree>
      <p:nvGrpSpPr>
        <p:cNvPr id="1" name=""/>
        <p:cNvGrpSpPr/>
        <p:nvPr/>
      </p:nvGrpSpPr>
      <p:grpSpPr>
        <a:xfrm>
          <a:off x="0" y="0"/>
          <a:ext cx="0" cy="0"/>
          <a:chOff x="0" y="0"/>
          <a:chExt cx="0" cy="0"/>
        </a:xfrm>
      </p:grpSpPr>
      <p:sp>
        <p:nvSpPr>
          <p:cNvPr id="5" name="Text 2"/>
          <p:cNvSpPr/>
          <p:nvPr/>
        </p:nvSpPr>
        <p:spPr>
          <a:xfrm>
            <a:off x="-1" y="1527421"/>
            <a:ext cx="12191695" cy="8229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Hvala na pozornosti!</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05" y="2999791"/>
            <a:ext cx="12191695"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7EEEA"/>
                </a:solidFill>
                <a:effectLst/>
                <a:uLnTx/>
                <a:uFillTx/>
                <a:latin typeface="Calibri" pitchFamily="34" charset="0"/>
                <a:ea typeface="Calibri" pitchFamily="34" charset="-122"/>
                <a:cs typeface="Calibri" pitchFamily="34" charset="-120"/>
              </a:rPr>
              <a:t>Za sve dodatne informacije obratite se koordinatorima u BiH.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5090008" y="3977640"/>
            <a:ext cx="2011680" cy="0"/>
          </a:xfrm>
          <a:prstGeom prst="line">
            <a:avLst/>
          </a:prstGeom>
          <a:noFill/>
          <a:ln w="25400">
            <a:solidFill>
              <a:srgbClr val="FF6B4A"/>
            </a:solidFill>
            <a:prstDash val="solid"/>
          </a:ln>
        </p:spPr>
      </p:sp>
      <p:sp>
        <p:nvSpPr>
          <p:cNvPr id="8" name="Text 5"/>
          <p:cNvSpPr/>
          <p:nvPr/>
        </p:nvSpPr>
        <p:spPr>
          <a:xfrm>
            <a:off x="0" y="4206240"/>
            <a:ext cx="12191695"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F6B4A"/>
                </a:solidFill>
                <a:effectLst/>
                <a:uLnTx/>
                <a:uFillTx/>
                <a:latin typeface="Calibri" pitchFamily="34" charset="0"/>
                <a:ea typeface="Calibri" pitchFamily="34" charset="-122"/>
                <a:cs typeface="Calibri" pitchFamily="34" charset="-120"/>
              </a:rPr>
              <a:t>OPĆI IZBORI U BiH — 4. LISTOPADA 2026.</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0B3B45"/>
        </a:solidFill>
        <a:effectLst/>
      </p:bgPr>
    </p:bg>
    <p:spTree>
      <p:nvGrpSpPr>
        <p:cNvPr id="1" name=""/>
        <p:cNvGrpSpPr/>
        <p:nvPr/>
      </p:nvGrpSpPr>
      <p:grpSpPr>
        <a:xfrm>
          <a:off x="0" y="0"/>
          <a:ext cx="0" cy="0"/>
          <a:chOff x="0" y="0"/>
          <a:chExt cx="0" cy="0"/>
        </a:xfrm>
      </p:grpSpPr>
      <p:graphicFrame>
        <p:nvGraphicFramePr>
          <p:cNvPr id="3" name="Tablica 2">
            <a:extLst>
              <a:ext uri="{FF2B5EF4-FFF2-40B4-BE49-F238E27FC236}">
                <a16:creationId xmlns:a16="http://schemas.microsoft.com/office/drawing/2014/main" id="{4C21F725-327E-9BDE-43F1-AB62F7666B08}"/>
              </a:ext>
            </a:extLst>
          </p:cNvPr>
          <p:cNvGraphicFramePr>
            <a:graphicFrameLocks noGrp="1"/>
          </p:cNvGraphicFramePr>
          <p:nvPr>
            <p:extLst>
              <p:ext uri="{D42A27DB-BD31-4B8C-83A1-F6EECF244321}">
                <p14:modId xmlns:p14="http://schemas.microsoft.com/office/powerpoint/2010/main" val="397398999"/>
              </p:ext>
            </p:extLst>
          </p:nvPr>
        </p:nvGraphicFramePr>
        <p:xfrm>
          <a:off x="0" y="1"/>
          <a:ext cx="12192000" cy="7000741"/>
        </p:xfrm>
        <a:graphic>
          <a:graphicData uri="http://schemas.openxmlformats.org/drawingml/2006/table">
            <a:tbl>
              <a:tblPr>
                <a:tableStyleId>{5C22544A-7EE6-4342-B048-85BDC9FD1C3A}</a:tableStyleId>
              </a:tblPr>
              <a:tblGrid>
                <a:gridCol w="3338536">
                  <a:extLst>
                    <a:ext uri="{9D8B030D-6E8A-4147-A177-3AD203B41FA5}">
                      <a16:colId xmlns:a16="http://schemas.microsoft.com/office/drawing/2014/main" val="2746516680"/>
                    </a:ext>
                  </a:extLst>
                </a:gridCol>
                <a:gridCol w="2894807">
                  <a:extLst>
                    <a:ext uri="{9D8B030D-6E8A-4147-A177-3AD203B41FA5}">
                      <a16:colId xmlns:a16="http://schemas.microsoft.com/office/drawing/2014/main" val="2898188627"/>
                    </a:ext>
                  </a:extLst>
                </a:gridCol>
                <a:gridCol w="3655487">
                  <a:extLst>
                    <a:ext uri="{9D8B030D-6E8A-4147-A177-3AD203B41FA5}">
                      <a16:colId xmlns:a16="http://schemas.microsoft.com/office/drawing/2014/main" val="903935336"/>
                    </a:ext>
                  </a:extLst>
                </a:gridCol>
                <a:gridCol w="2303170">
                  <a:extLst>
                    <a:ext uri="{9D8B030D-6E8A-4147-A177-3AD203B41FA5}">
                      <a16:colId xmlns:a16="http://schemas.microsoft.com/office/drawing/2014/main" val="1943733939"/>
                    </a:ext>
                  </a:extLst>
                </a:gridCol>
              </a:tblGrid>
              <a:tr h="238096">
                <a:tc gridSpan="4">
                  <a:txBody>
                    <a:bodyPr/>
                    <a:lstStyle/>
                    <a:p>
                      <a:pPr algn="ctr" fontAlgn="b">
                        <a:buNone/>
                      </a:pPr>
                      <a:r>
                        <a:rPr lang="hr-BA" sz="1400" b="1" u="none" strike="noStrike" dirty="0">
                          <a:effectLst/>
                        </a:rPr>
                        <a:t>KOORDINATORI ZA DOPISNO GLASOVANJE - OPĆI IZBORI 2026. GODINE  </a:t>
                      </a:r>
                      <a:endParaRPr lang="hr-BA" sz="1400" b="1" i="0" u="none" strike="noStrike" dirty="0">
                        <a:solidFill>
                          <a:srgbClr val="000000"/>
                        </a:solidFill>
                        <a:effectLst/>
                        <a:latin typeface="Calibri" panose="020F0502020204030204" pitchFamily="34" charset="0"/>
                      </a:endParaRPr>
                    </a:p>
                  </a:txBody>
                  <a:tcPr marL="5153" marR="5153" marT="5153" marB="0" anchor="b"/>
                </a:tc>
                <a:tc hMerge="1">
                  <a:txBody>
                    <a:bodyPr/>
                    <a:lstStyle/>
                    <a:p>
                      <a:endParaRPr lang="hr-BA"/>
                    </a:p>
                  </a:txBody>
                  <a:tcPr/>
                </a:tc>
                <a:tc hMerge="1">
                  <a:txBody>
                    <a:bodyPr/>
                    <a:lstStyle/>
                    <a:p>
                      <a:endParaRPr lang="hr-BA"/>
                    </a:p>
                  </a:txBody>
                  <a:tcPr/>
                </a:tc>
                <a:tc hMerge="1">
                  <a:txBody>
                    <a:bodyPr/>
                    <a:lstStyle/>
                    <a:p>
                      <a:endParaRPr lang="hr-BA"/>
                    </a:p>
                  </a:txBody>
                  <a:tcPr/>
                </a:tc>
                <a:extLst>
                  <a:ext uri="{0D108BD9-81ED-4DB2-BD59-A6C34878D82A}">
                    <a16:rowId xmlns:a16="http://schemas.microsoft.com/office/drawing/2014/main" val="991509444"/>
                  </a:ext>
                </a:extLst>
              </a:tr>
              <a:tr h="275044">
                <a:tc>
                  <a:txBody>
                    <a:bodyPr/>
                    <a:lstStyle/>
                    <a:p>
                      <a:pPr algn="ctr" fontAlgn="ctr">
                        <a:buNone/>
                      </a:pPr>
                      <a:r>
                        <a:rPr lang="hr-BA" sz="1400" b="1" u="none" strike="noStrike" dirty="0">
                          <a:effectLst/>
                        </a:rPr>
                        <a:t>ORGANIZACIJA</a:t>
                      </a:r>
                      <a:endParaRPr lang="hr-BA" sz="1400" b="1" i="0" u="none" strike="noStrike" dirty="0">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b="1" u="none" strike="noStrike" dirty="0">
                          <a:effectLst/>
                        </a:rPr>
                        <a:t>KOORDINATOR</a:t>
                      </a:r>
                      <a:endParaRPr lang="hr-BA" sz="1400" b="1" i="0" u="none" strike="noStrike" dirty="0">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b="1" u="none" strike="noStrike" dirty="0">
                          <a:effectLst/>
                        </a:rPr>
                        <a:t>E-MAIL</a:t>
                      </a:r>
                      <a:endParaRPr lang="hr-BA" sz="1400" b="1" i="0" u="none" strike="noStrike" dirty="0">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b="1" u="none" strike="noStrike" dirty="0">
                          <a:effectLst/>
                        </a:rPr>
                        <a:t>TEL/MOB</a:t>
                      </a:r>
                      <a:endParaRPr lang="hr-BA" sz="1400" b="1" i="0" u="none" strike="noStrike" dirty="0">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758455436"/>
                  </a:ext>
                </a:extLst>
              </a:tr>
              <a:tr h="275044">
                <a:tc>
                  <a:txBody>
                    <a:bodyPr/>
                    <a:lstStyle/>
                    <a:p>
                      <a:pPr algn="ctr" fontAlgn="ctr">
                        <a:buNone/>
                      </a:pPr>
                      <a:r>
                        <a:rPr lang="hr-BA" sz="1400" u="none" strike="noStrike">
                          <a:effectLst/>
                        </a:rPr>
                        <a:t>ŽO UNSKO SANSKA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SAŠA SOKAČ</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3"/>
                        </a:rPr>
                        <a:t>sokac755@gmail.com;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061/871-735</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335365639"/>
                  </a:ext>
                </a:extLst>
              </a:tr>
              <a:tr h="275044">
                <a:tc>
                  <a:txBody>
                    <a:bodyPr/>
                    <a:lstStyle/>
                    <a:p>
                      <a:pPr algn="ctr" fontAlgn="ctr">
                        <a:buNone/>
                      </a:pPr>
                      <a:r>
                        <a:rPr lang="hr-BA" sz="1400" u="none" strike="noStrike">
                          <a:effectLst/>
                        </a:rPr>
                        <a:t>ŽO POSAVINA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MATO BRKIĆ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4"/>
                        </a:rPr>
                        <a:t>brkicmato@gmail.com;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063/488-715</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579656740"/>
                  </a:ext>
                </a:extLst>
              </a:tr>
              <a:tr h="275044">
                <a:tc>
                  <a:txBody>
                    <a:bodyPr/>
                    <a:lstStyle/>
                    <a:p>
                      <a:pPr algn="ctr" fontAlgn="ctr">
                        <a:buNone/>
                      </a:pPr>
                      <a:r>
                        <a:rPr lang="hr-BA" sz="1400" u="none" strike="noStrike">
                          <a:effectLst/>
                        </a:rPr>
                        <a:t>ŽO SOLI</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VINKO PAVLOVIĆ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5"/>
                        </a:rPr>
                        <a:t>vinko_18@hotmail.com;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061/296-672</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4235758640"/>
                  </a:ext>
                </a:extLst>
              </a:tr>
              <a:tr h="275044">
                <a:tc>
                  <a:txBody>
                    <a:bodyPr/>
                    <a:lstStyle/>
                    <a:p>
                      <a:pPr algn="ctr" fontAlgn="ctr">
                        <a:buNone/>
                      </a:pPr>
                      <a:r>
                        <a:rPr lang="hr-BA" sz="1400" u="none" strike="noStrike">
                          <a:effectLst/>
                        </a:rPr>
                        <a:t>ŽO ZENIČKO DOBOJSKA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JOSIP NIKOLIĆ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6"/>
                        </a:rPr>
                        <a:t>nikjosip@gmail.com;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063/957-295</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2706418446"/>
                  </a:ext>
                </a:extLst>
              </a:tr>
              <a:tr h="275044">
                <a:tc>
                  <a:txBody>
                    <a:bodyPr/>
                    <a:lstStyle/>
                    <a:p>
                      <a:pPr algn="ctr" fontAlgn="ctr">
                        <a:buNone/>
                      </a:pPr>
                      <a:r>
                        <a:rPr lang="hr-BA" sz="1400" u="none" strike="noStrike">
                          <a:effectLst/>
                        </a:rPr>
                        <a:t>ŽO SREDIŠNJA BOSNA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GORAN BATINIĆ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dirty="0">
                          <a:effectLst/>
                          <a:hlinkClick r:id="rId7"/>
                        </a:rPr>
                        <a:t>goranbatinic4@gmail.com;</a:t>
                      </a:r>
                      <a:endParaRPr lang="hr-BA" sz="1400" b="0" i="0" u="sng" strike="noStrike" dirty="0">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063/275-609</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96823697"/>
                  </a:ext>
                </a:extLst>
              </a:tr>
              <a:tr h="275044">
                <a:tc>
                  <a:txBody>
                    <a:bodyPr/>
                    <a:lstStyle/>
                    <a:p>
                      <a:pPr algn="ctr" fontAlgn="ctr">
                        <a:buNone/>
                      </a:pPr>
                      <a:r>
                        <a:rPr lang="hr-BA" sz="1400" u="none" strike="noStrike">
                          <a:effectLst/>
                        </a:rPr>
                        <a:t>ŽO HNŽ</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ĐURO PRKAČIN</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8"/>
                        </a:rPr>
                        <a:t>dprkacin@gmail.com;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063/405-092</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1864440671"/>
                  </a:ext>
                </a:extLst>
              </a:tr>
              <a:tr h="275044">
                <a:tc>
                  <a:txBody>
                    <a:bodyPr/>
                    <a:lstStyle/>
                    <a:p>
                      <a:pPr algn="ctr" fontAlgn="ctr">
                        <a:buNone/>
                      </a:pPr>
                      <a:r>
                        <a:rPr lang="hr-BA" sz="1400" u="none" strike="noStrike">
                          <a:effectLst/>
                        </a:rPr>
                        <a:t>ŽO ZHŽ</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SLAVEN ĆORLUKA</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9"/>
                        </a:rPr>
                        <a:t>slaven.corluka@hotmail.com;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063/701-531</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2818929351"/>
                  </a:ext>
                </a:extLst>
              </a:tr>
              <a:tr h="275044">
                <a:tc>
                  <a:txBody>
                    <a:bodyPr/>
                    <a:lstStyle/>
                    <a:p>
                      <a:pPr algn="ctr" fontAlgn="ctr">
                        <a:buNone/>
                      </a:pPr>
                      <a:r>
                        <a:rPr lang="hr-BA" sz="1400" u="none" strike="noStrike">
                          <a:effectLst/>
                        </a:rPr>
                        <a:t>ŽO VRHBOSANSKA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IGOR RADOVANOVIĆ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b">
                        <a:buNone/>
                      </a:pPr>
                      <a:r>
                        <a:rPr lang="hr-BA" sz="1400" u="sng" strike="noStrike">
                          <a:effectLst/>
                          <a:hlinkClick r:id="rId10"/>
                        </a:rPr>
                        <a:t>igor.sarajevo@live.com;</a:t>
                      </a:r>
                      <a:endParaRPr lang="hr-BA" sz="1400" b="0" i="0" u="sng" strike="noStrike">
                        <a:solidFill>
                          <a:srgbClr val="0563C1"/>
                        </a:solidFill>
                        <a:effectLst/>
                        <a:latin typeface="Calibri" panose="020F0502020204030204" pitchFamily="34" charset="0"/>
                      </a:endParaRPr>
                    </a:p>
                  </a:txBody>
                  <a:tcPr marL="5153" marR="5153" marT="5153" marB="0" anchor="b"/>
                </a:tc>
                <a:tc>
                  <a:txBody>
                    <a:bodyPr/>
                    <a:lstStyle/>
                    <a:p>
                      <a:pPr algn="ctr" fontAlgn="ctr">
                        <a:buNone/>
                      </a:pPr>
                      <a:r>
                        <a:rPr lang="hr-BA" sz="1400" u="none" strike="noStrike">
                          <a:effectLst/>
                        </a:rPr>
                        <a:t>065/457-133</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2262398734"/>
                  </a:ext>
                </a:extLst>
              </a:tr>
              <a:tr h="275044">
                <a:tc>
                  <a:txBody>
                    <a:bodyPr/>
                    <a:lstStyle/>
                    <a:p>
                      <a:pPr algn="ctr" fontAlgn="ctr">
                        <a:buNone/>
                      </a:pPr>
                      <a:r>
                        <a:rPr lang="hr-BA" sz="1400" u="none" strike="noStrike">
                          <a:effectLst/>
                        </a:rPr>
                        <a:t>ŽO HERCEGBOSANSKA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KREŠIMIR SARIĆ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dirty="0">
                          <a:solidFill>
                            <a:schemeClr val="accent1">
                              <a:lumMod val="75000"/>
                            </a:schemeClr>
                          </a:solidFill>
                          <a:effectLst/>
                        </a:rPr>
                        <a:t> kresimir.saric.obljaj@gmail.com;</a:t>
                      </a:r>
                      <a:endParaRPr lang="hr-BA" sz="1400" b="0" i="0" u="sng" strike="noStrike" dirty="0">
                        <a:solidFill>
                          <a:schemeClr val="accent1">
                            <a:lumMod val="75000"/>
                          </a:schemeClr>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063/343-044</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211495793"/>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GORAN MILIĆ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1"/>
                        </a:rPr>
                        <a:t>goran.milic983@gmail.com;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063/343-785</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2030516118"/>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ANTE ĆURČIĆ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2"/>
                        </a:rPr>
                        <a:t>antecurcic2505@gmail.com;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063/044-273</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2927568707"/>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KRISTINA ČIČAK</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b">
                        <a:buNone/>
                      </a:pPr>
                      <a:r>
                        <a:rPr lang="hr-BA" sz="1400" u="sng" strike="noStrike">
                          <a:effectLst/>
                          <a:hlinkClick r:id="rId13"/>
                        </a:rPr>
                        <a:t>simickristina08@gmail.com;</a:t>
                      </a:r>
                      <a:endParaRPr lang="hr-BA" sz="1400" b="0" i="0" u="sng" strike="noStrike">
                        <a:solidFill>
                          <a:srgbClr val="0563C1"/>
                        </a:solidFill>
                        <a:effectLst/>
                        <a:latin typeface="Calibri" panose="020F0502020204030204" pitchFamily="34" charset="0"/>
                      </a:endParaRPr>
                    </a:p>
                  </a:txBody>
                  <a:tcPr marL="5153" marR="5153" marT="5153" marB="0" anchor="b"/>
                </a:tc>
                <a:tc>
                  <a:txBody>
                    <a:bodyPr/>
                    <a:lstStyle/>
                    <a:p>
                      <a:pPr algn="ctr" fontAlgn="ctr">
                        <a:buNone/>
                      </a:pPr>
                      <a:r>
                        <a:rPr lang="hr-BA" sz="1400" u="none" strike="noStrike">
                          <a:effectLst/>
                        </a:rPr>
                        <a:t>063/764-786</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648394306"/>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ANTONIJA ČOLIĆ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4"/>
                        </a:rPr>
                        <a:t>miseticantonija1@gmail.com;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063/202-580</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00872131"/>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SREĆKO MARKOVIĆ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5"/>
                        </a:rPr>
                        <a:t>borovicadoo@gmail.com;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063/281-391</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953078337"/>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IVICA JURIĆ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6"/>
                        </a:rPr>
                        <a:t>ivica9juric@gmail.com;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063/405-289</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1762125584"/>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NIKOLA KNEZ</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7"/>
                        </a:rPr>
                        <a:t>kneznikola5@gmail.com;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063/848-639</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532032929"/>
                  </a:ext>
                </a:extLst>
              </a:tr>
              <a:tr h="275044">
                <a:tc>
                  <a:txBody>
                    <a:bodyPr/>
                    <a:lstStyle/>
                    <a:p>
                      <a:pPr algn="ctr" fontAlgn="ctr">
                        <a:buNone/>
                      </a:pPr>
                      <a:r>
                        <a:rPr lang="hr-BA" sz="1400" u="none" strike="noStrike">
                          <a:effectLst/>
                        </a:rPr>
                        <a:t>RO SJEVEROZAPADNA BOSNA</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FRANJO JUKIĆ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18"/>
                        </a:rPr>
                        <a:t>franjojjkuc@gmail.com;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063/927-973</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403503354"/>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LJILJANA DOŠEN</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b">
                        <a:buNone/>
                      </a:pPr>
                      <a:r>
                        <a:rPr lang="hr-BA" sz="1400" u="sng" strike="noStrike">
                          <a:effectLst/>
                          <a:hlinkClick r:id="rId19"/>
                        </a:rPr>
                        <a:t>ljiljana.dosen@gradgradiska.com;</a:t>
                      </a:r>
                      <a:endParaRPr lang="hr-BA" sz="1400" b="0" i="0" u="sng" strike="noStrike">
                        <a:solidFill>
                          <a:srgbClr val="0563C1"/>
                        </a:solidFill>
                        <a:effectLst/>
                        <a:latin typeface="Calibri" panose="020F0502020204030204" pitchFamily="34" charset="0"/>
                      </a:endParaRPr>
                    </a:p>
                  </a:txBody>
                  <a:tcPr marL="5153" marR="5153" marT="5153" marB="0" anchor="b"/>
                </a:tc>
                <a:tc>
                  <a:txBody>
                    <a:bodyPr/>
                    <a:lstStyle/>
                    <a:p>
                      <a:pPr algn="ctr" fontAlgn="ctr">
                        <a:buNone/>
                      </a:pPr>
                      <a:r>
                        <a:rPr lang="hr-BA" sz="1400" u="none" strike="noStrike">
                          <a:effectLst/>
                        </a:rPr>
                        <a:t>065/646-782</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836753960"/>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MARKO MAJDANDŽIĆ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20"/>
                        </a:rPr>
                        <a:t>msolar.ivanjska@gmail.com;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066/878-353</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031280881"/>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MARIJAN ČUTURA</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21"/>
                        </a:rPr>
                        <a:t>cutura.marijan123@gmail.com;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065/537-584</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404669873"/>
                  </a:ext>
                </a:extLst>
              </a:tr>
              <a:tr h="275044">
                <a:tc>
                  <a:txBody>
                    <a:bodyPr/>
                    <a:lstStyle/>
                    <a:p>
                      <a:pPr algn="ctr" fontAlgn="ctr">
                        <a:buNone/>
                      </a:pPr>
                      <a:r>
                        <a:rPr lang="hr-BA" sz="1400" u="none" strike="noStrike">
                          <a:effectLst/>
                        </a:rPr>
                        <a:t>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NEDELJKO PERIĆ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22"/>
                        </a:rPr>
                        <a:t>nedeljkoperic@hotmail.com;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066/170-677</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409689827"/>
                  </a:ext>
                </a:extLst>
              </a:tr>
              <a:tr h="436633">
                <a:tc>
                  <a:txBody>
                    <a:bodyPr/>
                    <a:lstStyle/>
                    <a:p>
                      <a:pPr algn="ctr" fontAlgn="ctr">
                        <a:buNone/>
                      </a:pPr>
                      <a:r>
                        <a:rPr lang="hr-BA" sz="1400" u="none" strike="noStrike">
                          <a:effectLst/>
                        </a:rPr>
                        <a:t>RO ZA POSAVINU</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JOSIP JERKOVIĆ          </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23"/>
                        </a:rPr>
                        <a:t>josip.jerkovic1@gmail.com;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a:effectLst/>
                        </a:rPr>
                        <a:t>066/000-228</a:t>
                      </a:r>
                      <a:br>
                        <a:rPr lang="hr-BA" sz="1400" u="none" strike="noStrike">
                          <a:effectLst/>
                        </a:rPr>
                      </a:br>
                      <a:r>
                        <a:rPr lang="hr-BA" sz="1400" u="none" strike="noStrike">
                          <a:effectLst/>
                        </a:rPr>
                        <a:t>00385 91056506042 </a:t>
                      </a:r>
                      <a:endParaRPr lang="hr-BA" sz="1400" b="0" i="0" u="none" strike="noStrike">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597835740"/>
                  </a:ext>
                </a:extLst>
              </a:tr>
              <a:tr h="275044">
                <a:tc>
                  <a:txBody>
                    <a:bodyPr/>
                    <a:lstStyle/>
                    <a:p>
                      <a:pPr algn="ctr" fontAlgn="ctr">
                        <a:buNone/>
                      </a:pPr>
                      <a:r>
                        <a:rPr lang="hr-BA" sz="1400" u="none" strike="noStrike">
                          <a:effectLst/>
                        </a:rPr>
                        <a:t>ORG.ZA BRČKO DISTRIKT</a:t>
                      </a:r>
                      <a:endParaRPr lang="hr-BA" sz="1400" b="1"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none" strike="noStrike">
                          <a:effectLst/>
                        </a:rPr>
                        <a:t>MIROSLAV GELJIĆ</a:t>
                      </a:r>
                      <a:endParaRPr lang="hr-BA" sz="1400" b="0" i="0" u="none" strike="noStrike">
                        <a:solidFill>
                          <a:srgbClr val="000000"/>
                        </a:solidFill>
                        <a:effectLst/>
                        <a:latin typeface="Times New Roman" panose="02020603050405020304" pitchFamily="18" charset="0"/>
                      </a:endParaRPr>
                    </a:p>
                  </a:txBody>
                  <a:tcPr marL="5153" marR="5153" marT="5153" marB="0" anchor="ctr"/>
                </a:tc>
                <a:tc>
                  <a:txBody>
                    <a:bodyPr/>
                    <a:lstStyle/>
                    <a:p>
                      <a:pPr algn="ctr" fontAlgn="ctr">
                        <a:buNone/>
                      </a:pPr>
                      <a:r>
                        <a:rPr lang="hr-BA" sz="1400" u="sng" strike="noStrike">
                          <a:effectLst/>
                          <a:hlinkClick r:id="rId24"/>
                        </a:rPr>
                        <a:t>geljicmv@gmail.com;</a:t>
                      </a:r>
                      <a:endParaRPr lang="hr-BA" sz="1400" b="0" i="0" u="sng" strike="noStrike">
                        <a:solidFill>
                          <a:srgbClr val="0563C1"/>
                        </a:solidFill>
                        <a:effectLst/>
                        <a:latin typeface="Calibri" panose="020F0502020204030204" pitchFamily="34" charset="0"/>
                      </a:endParaRPr>
                    </a:p>
                  </a:txBody>
                  <a:tcPr marL="5153" marR="5153" marT="5153" marB="0" anchor="ctr"/>
                </a:tc>
                <a:tc>
                  <a:txBody>
                    <a:bodyPr/>
                    <a:lstStyle/>
                    <a:p>
                      <a:pPr algn="ctr" fontAlgn="ctr">
                        <a:buNone/>
                      </a:pPr>
                      <a:r>
                        <a:rPr lang="hr-BA" sz="1400" u="none" strike="noStrike" dirty="0">
                          <a:effectLst/>
                        </a:rPr>
                        <a:t>063/115-941</a:t>
                      </a:r>
                      <a:endParaRPr lang="hr-BA" sz="1400" b="0" i="0" u="none" strike="noStrike" dirty="0">
                        <a:solidFill>
                          <a:srgbClr val="000000"/>
                        </a:solidFill>
                        <a:effectLst/>
                        <a:latin typeface="Times New Roman" panose="02020603050405020304" pitchFamily="18" charset="0"/>
                      </a:endParaRPr>
                    </a:p>
                  </a:txBody>
                  <a:tcPr marL="5153" marR="5153" marT="5153" marB="0" anchor="ctr"/>
                </a:tc>
                <a:extLst>
                  <a:ext uri="{0D108BD9-81ED-4DB2-BD59-A6C34878D82A}">
                    <a16:rowId xmlns:a16="http://schemas.microsoft.com/office/drawing/2014/main" val="3441671394"/>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